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3"/>
  </p:notesMasterIdLst>
  <p:sldIdLst>
    <p:sldId id="257" r:id="rId2"/>
    <p:sldId id="259" r:id="rId3"/>
    <p:sldId id="265" r:id="rId4"/>
    <p:sldId id="260" r:id="rId5"/>
    <p:sldId id="262" r:id="rId6"/>
    <p:sldId id="267" r:id="rId7"/>
    <p:sldId id="261" r:id="rId8"/>
    <p:sldId id="263" r:id="rId9"/>
    <p:sldId id="268"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E44A48-5494-6B13-1BA8-B83C79EBB2A7}" name="DeMarco, MaryBeth (VDH)" initials="D(" userId="S::marybeth.demarco@vdh.virginia.gov::1f27bbd4-1d63-47d0-96ee-ccf936f261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E07DC-0645-47A6-A160-7A492D41CF70}" v="8" dt="2024-01-30T20:35:29.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65217" autoAdjust="0"/>
  </p:normalViewPr>
  <p:slideViewPr>
    <p:cSldViewPr snapToGrid="0">
      <p:cViewPr varScale="1">
        <p:scale>
          <a:sx n="74" d="100"/>
          <a:sy n="74" d="100"/>
        </p:scale>
        <p:origin x="19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hill Patel" userId="4f52c4dd-8bc6-4dd9-b4d9-cff6ce85d3f1" providerId="ADAL" clId="{15F5AEA3-AF93-4AFD-B5E0-62A9EB96D1AF}"/>
    <pc:docChg chg="custSel modSld">
      <pc:chgData name="Sahill Patel" userId="4f52c4dd-8bc6-4dd9-b4d9-cff6ce85d3f1" providerId="ADAL" clId="{15F5AEA3-AF93-4AFD-B5E0-62A9EB96D1AF}" dt="2024-01-30T21:55:31.100" v="81" actId="20577"/>
      <pc:docMkLst>
        <pc:docMk/>
      </pc:docMkLst>
      <pc:sldChg chg="modSp mod modNotesTx">
        <pc:chgData name="Sahill Patel" userId="4f52c4dd-8bc6-4dd9-b4d9-cff6ce85d3f1" providerId="ADAL" clId="{15F5AEA3-AF93-4AFD-B5E0-62A9EB96D1AF}" dt="2024-01-30T21:55:31.100" v="81" actId="20577"/>
        <pc:sldMkLst>
          <pc:docMk/>
          <pc:sldMk cId="103644579" sldId="263"/>
        </pc:sldMkLst>
        <pc:spChg chg="mod">
          <ac:chgData name="Sahill Patel" userId="4f52c4dd-8bc6-4dd9-b4d9-cff6ce85d3f1" providerId="ADAL" clId="{15F5AEA3-AF93-4AFD-B5E0-62A9EB96D1AF}" dt="2024-01-30T21:55:04.620" v="57" actId="113"/>
          <ac:spMkLst>
            <pc:docMk/>
            <pc:sldMk cId="103644579" sldId="263"/>
            <ac:spMk id="9" creationId="{B0BDF127-4784-43F6-1995-B7935852C5E9}"/>
          </ac:spMkLst>
        </pc:spChg>
      </pc:sldChg>
      <pc:sldChg chg="modNotesTx">
        <pc:chgData name="Sahill Patel" userId="4f52c4dd-8bc6-4dd9-b4d9-cff6ce85d3f1" providerId="ADAL" clId="{15F5AEA3-AF93-4AFD-B5E0-62A9EB96D1AF}" dt="2024-01-30T21:54:41.623" v="54" actId="20577"/>
        <pc:sldMkLst>
          <pc:docMk/>
          <pc:sldMk cId="3676043778" sldId="265"/>
        </pc:sldMkLst>
      </pc:sldChg>
      <pc:sldChg chg="modSp mod">
        <pc:chgData name="Sahill Patel" userId="4f52c4dd-8bc6-4dd9-b4d9-cff6ce85d3f1" providerId="ADAL" clId="{15F5AEA3-AF93-4AFD-B5E0-62A9EB96D1AF}" dt="2024-01-30T21:55:02.034" v="56" actId="113"/>
        <pc:sldMkLst>
          <pc:docMk/>
          <pc:sldMk cId="23469782" sldId="267"/>
        </pc:sldMkLst>
        <pc:spChg chg="mod">
          <ac:chgData name="Sahill Patel" userId="4f52c4dd-8bc6-4dd9-b4d9-cff6ce85d3f1" providerId="ADAL" clId="{15F5AEA3-AF93-4AFD-B5E0-62A9EB96D1AF}" dt="2024-01-30T21:55:01.227" v="55" actId="113"/>
          <ac:spMkLst>
            <pc:docMk/>
            <pc:sldMk cId="23469782" sldId="267"/>
            <ac:spMk id="3" creationId="{3E888CD4-0BED-B975-5DFA-0E74E8230C2A}"/>
          </ac:spMkLst>
        </pc:spChg>
        <pc:spChg chg="mod">
          <ac:chgData name="Sahill Patel" userId="4f52c4dd-8bc6-4dd9-b4d9-cff6ce85d3f1" providerId="ADAL" clId="{15F5AEA3-AF93-4AFD-B5E0-62A9EB96D1AF}" dt="2024-01-30T21:55:02.034" v="56" actId="113"/>
          <ac:spMkLst>
            <pc:docMk/>
            <pc:sldMk cId="23469782" sldId="267"/>
            <ac:spMk id="5" creationId="{C865B569-4DAC-BF4A-7A67-514A828BEF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525C1-850A-462B-B41A-AB4A923DAB59}" type="datetimeFigureOut">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B6F35-DBFF-4A63-8D1F-78241AA120D0}" type="slidenum">
              <a:t>‹#›</a:t>
            </a:fld>
            <a:endParaRPr lang="en-US"/>
          </a:p>
        </p:txBody>
      </p:sp>
    </p:spTree>
    <p:extLst>
      <p:ext uri="{BB962C8B-B14F-4D97-AF65-F5344CB8AC3E}">
        <p14:creationId xmlns:p14="http://schemas.microsoft.com/office/powerpoint/2010/main" val="389717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32d4e03e3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32d4e03e3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highlight>
                  <a:srgbClr val="FFFF00"/>
                </a:highlight>
                <a:latin typeface="Arial"/>
                <a:cs typeface="Arial"/>
              </a:rPr>
              <a:t>Conclusions and recommendations moving forward based on the findings of this outbreak investigation: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highlight>
                  <a:srgbClr val="FFFF00"/>
                </a:highlight>
                <a:latin typeface="Arial"/>
                <a:cs typeface="Arial"/>
              </a:rPr>
              <a:t>Ultimately, based on lab and epidemiologic findings, the contaminated raw beef products were determined to be the cause of this outbreak.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highlight>
                  <a:srgbClr val="FFFF00"/>
                </a:highlight>
                <a:latin typeface="Arial"/>
                <a:cs typeface="Arial"/>
              </a:rPr>
              <a:t>Kurt and kitfo are traditional raw beef dishes that will continue to be consumed within Ethiopian communities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highlight>
                  <a:srgbClr val="FFFF00"/>
                </a:highlight>
                <a:latin typeface="Arial"/>
                <a:cs typeface="Arial"/>
              </a:rPr>
              <a:t>And the investigation demonstrated the importance of providing education to restaurant owners about purchasing foods, especially meats for raw consumption, from approved sources and/or vendors. </a:t>
            </a:r>
          </a:p>
          <a:p>
            <a:endParaRPr lang="en-US" dirty="0"/>
          </a:p>
        </p:txBody>
      </p:sp>
      <p:sp>
        <p:nvSpPr>
          <p:cNvPr id="4" name="Slide Number Placeholder 3"/>
          <p:cNvSpPr>
            <a:spLocks noGrp="1"/>
          </p:cNvSpPr>
          <p:nvPr>
            <p:ph type="sldNum" sz="quarter" idx="10"/>
          </p:nvPr>
        </p:nvSpPr>
        <p:spPr/>
        <p:txBody>
          <a:bodyPr/>
          <a:lstStyle/>
          <a:p>
            <a:fld id="{F4BB6F35-DBFF-4A63-8D1F-78241AA120D0}" type="slidenum">
              <a:rPr lang="en-US" smtClean="0"/>
              <a:t>10</a:t>
            </a:fld>
            <a:endParaRPr lang="en-US"/>
          </a:p>
        </p:txBody>
      </p:sp>
    </p:spTree>
    <p:extLst>
      <p:ext uri="{BB962C8B-B14F-4D97-AF65-F5344CB8AC3E}">
        <p14:creationId xmlns:p14="http://schemas.microsoft.com/office/powerpoint/2010/main" val="2509072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B6F35-DBFF-4A63-8D1F-78241AA120D0}" type="slidenum">
              <a:rPr lang="en-US" smtClean="0"/>
              <a:t>11</a:t>
            </a:fld>
            <a:endParaRPr lang="en-US"/>
          </a:p>
        </p:txBody>
      </p:sp>
    </p:spTree>
    <p:extLst>
      <p:ext uri="{BB962C8B-B14F-4D97-AF65-F5344CB8AC3E}">
        <p14:creationId xmlns:p14="http://schemas.microsoft.com/office/powerpoint/2010/main" val="247538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Background into outbreak investigation: </a:t>
            </a:r>
          </a:p>
          <a:p>
            <a:pPr marL="171450" indent="-171450" algn="l">
              <a:buFont typeface="Arial" panose="020B0604020202020204" pitchFamily="34" charset="0"/>
              <a:buChar char="•"/>
            </a:pPr>
            <a:r>
              <a:rPr lang="en-US" dirty="0">
                <a:cs typeface="Calibri"/>
              </a:rPr>
              <a:t>Virginia Department of Health was notified on July 31, 2023 of a suspected foodborne illness related to restaurant A in Northern VA. A local hospital IP reached out to the neighboring local health district to alert them of an increase in GI illness and positive Salmonella lab results, with patients reporting similar exposures of consuming food from restaurant A. </a:t>
            </a:r>
          </a:p>
          <a:p>
            <a:pPr marL="171450" indent="-171450" algn="l">
              <a:buFont typeface="Arial" panose="020B0604020202020204" pitchFamily="34" charset="0"/>
              <a:buChar char="•"/>
            </a:pPr>
            <a:r>
              <a:rPr lang="en-US" dirty="0">
                <a:cs typeface="Calibri"/>
              </a:rPr>
              <a:t>In addition to Salmonella infection, several ill persons reported co-infection with Shiga toxin-producing E.coli (or STEC), all with illness onset in late July. </a:t>
            </a:r>
          </a:p>
          <a:p>
            <a:pPr marL="171450" indent="-171450" algn="l">
              <a:buFont typeface="Arial" panose="020B0604020202020204" pitchFamily="34" charset="0"/>
              <a:buChar char="•"/>
            </a:pPr>
            <a:r>
              <a:rPr lang="en-US" dirty="0">
                <a:cs typeface="Calibri"/>
              </a:rPr>
              <a:t>Upon initial case interviews, ill persons indicated consumption of kurt and kitfo, which are traditional Ethiopian raw beef dishes, as their potential source of illness</a:t>
            </a:r>
          </a:p>
          <a:p>
            <a:pPr marL="628650" lvl="1" indent="-171450" algn="l">
              <a:buFont typeface="Arial" panose="020B0604020202020204" pitchFamily="34" charset="0"/>
              <a:buChar char="•"/>
            </a:pPr>
            <a:r>
              <a:rPr lang="en-US" dirty="0">
                <a:cs typeface="Calibri"/>
              </a:rPr>
              <a:t>Common for Ethiopian dishes to be served together on a shared platter and individuals will eat communally/family-style</a:t>
            </a:r>
          </a:p>
          <a:p>
            <a:pPr marL="171450" indent="-171450" algn="l">
              <a:buFont typeface="Arial" panose="020B0604020202020204" pitchFamily="34" charset="0"/>
              <a:buChar char="•"/>
            </a:pPr>
            <a:r>
              <a:rPr lang="en-US" dirty="0">
                <a:cs typeface="Calibri"/>
              </a:rPr>
              <a:t>Thus with a cluster of GI illness reporting similar restaurant exposures, a foodborne illness investigation began and involved several local health districts, state partners, and the Virginia Rapid Response Team.</a:t>
            </a:r>
          </a:p>
        </p:txBody>
      </p:sp>
      <p:sp>
        <p:nvSpPr>
          <p:cNvPr id="4" name="Slide Number Placeholder 3"/>
          <p:cNvSpPr>
            <a:spLocks noGrp="1"/>
          </p:cNvSpPr>
          <p:nvPr>
            <p:ph type="sldNum" sz="quarter" idx="5"/>
          </p:nvPr>
        </p:nvSpPr>
        <p:spPr/>
        <p:txBody>
          <a:bodyPr/>
          <a:lstStyle/>
          <a:p>
            <a:fld id="{F4BB6F35-DBFF-4A63-8D1F-78241AA120D0}" type="slidenum">
              <a:rPr lang="en-US"/>
              <a:t>2</a:t>
            </a:fld>
            <a:endParaRPr lang="en-US"/>
          </a:p>
        </p:txBody>
      </p:sp>
    </p:spTree>
    <p:extLst>
      <p:ext uri="{BB962C8B-B14F-4D97-AF65-F5344CB8AC3E}">
        <p14:creationId xmlns:p14="http://schemas.microsoft.com/office/powerpoint/2010/main" val="17175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 dirty="0"/>
              <a:t>As I mentioned the VA rapid response team, I wanted to give some more detail on which groups are involved in that team. While Arlington County led the foodborne outbreak investigation, there was support from the Virginia Rapid Response Team in the food traceback and national laboratory surveillance.</a:t>
            </a:r>
          </a:p>
          <a:p>
            <a:pPr>
              <a:buNone/>
            </a:pPr>
            <a:r>
              <a:rPr lang="en" dirty="0"/>
              <a:t>VA is a Rapid Response Team state, comprised of these state and federal partners, and we collaborate regularly during outbreak investigations.</a:t>
            </a:r>
          </a:p>
          <a:p>
            <a:pPr>
              <a:buNone/>
            </a:pPr>
            <a:r>
              <a:rPr lang="en" dirty="0"/>
              <a:t>The Virginia RRT’s mission is to provide a rapid, unified, multi-agency all hazards response to food/feed emergencies</a:t>
            </a:r>
          </a:p>
        </p:txBody>
      </p:sp>
    </p:spTree>
    <p:extLst>
      <p:ext uri="{BB962C8B-B14F-4D97-AF65-F5344CB8AC3E}">
        <p14:creationId xmlns:p14="http://schemas.microsoft.com/office/powerpoint/2010/main" val="415144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The foodborne investigation was led by the Arlington County Public Health Division’s two programs: communicable disease and environmental health. </a:t>
            </a:r>
          </a:p>
          <a:p>
            <a:pPr marL="628650" lvl="1" indent="-171450">
              <a:buFont typeface="Arial" panose="020B0604020202020204" pitchFamily="34" charset="0"/>
              <a:buChar char="•"/>
            </a:pPr>
            <a:r>
              <a:rPr lang="en-US" b="0" dirty="0"/>
              <a:t>A case-control study design was selected to investigate the outbreak as we worked retrospectively to identify exposures or risk factors that were associated to illness</a:t>
            </a:r>
          </a:p>
          <a:p>
            <a:pPr marL="628650" lvl="1" indent="-171450">
              <a:buFont typeface="Arial" panose="020B0604020202020204" pitchFamily="34" charset="0"/>
              <a:buChar char="•"/>
            </a:pPr>
            <a:r>
              <a:rPr lang="en-US" b="0" dirty="0"/>
              <a:t>The main form of study data collection was through interviews on both ill and well persons</a:t>
            </a:r>
          </a:p>
          <a:p>
            <a:pPr marL="628650" lvl="1" indent="-171450">
              <a:buFont typeface="Arial" panose="020B0604020202020204" pitchFamily="34" charset="0"/>
              <a:buChar char="•"/>
            </a:pPr>
            <a:r>
              <a:rPr lang="en-US" b="0" dirty="0"/>
              <a:t>We then cleaned raw interview data using </a:t>
            </a:r>
            <a:r>
              <a:rPr lang="en-US" b="0" dirty="0" err="1"/>
              <a:t>Rstudio</a:t>
            </a:r>
            <a:r>
              <a:rPr lang="en-US" b="0" dirty="0"/>
              <a:t>,  and analyzed data using SAS (both programs using for statistical computing)</a:t>
            </a:r>
          </a:p>
          <a:p>
            <a:pPr marL="628650" lvl="1" indent="-171450">
              <a:buFont typeface="Arial" panose="020B0604020202020204" pitchFamily="34" charset="0"/>
              <a:buChar char="•"/>
            </a:pPr>
            <a:r>
              <a:rPr lang="en-US" b="0" dirty="0"/>
              <a:t>Arlington Environmental Health conducted multiple environmental assessments at Restaurant A to ensure compliance with food safety regulations and risk mitigation </a:t>
            </a:r>
          </a:p>
          <a:p>
            <a:pPr marL="628650" lvl="1" indent="-171450">
              <a:buFont typeface="Arial" panose="020B0604020202020204" pitchFamily="34" charset="0"/>
              <a:buChar char="•"/>
            </a:pPr>
            <a:r>
              <a:rPr lang="en-US" b="0" dirty="0"/>
              <a:t>Arlington EH also solicited invoices for all meat products and supplier information</a:t>
            </a:r>
          </a:p>
          <a:p>
            <a:pPr marL="457200" lvl="1" indent="0">
              <a:buFont typeface="Arial" panose="020B0604020202020204" pitchFamily="34" charset="0"/>
              <a:buNone/>
            </a:pPr>
            <a:endParaRPr lang="en-US" b="0" dirty="0"/>
          </a:p>
          <a:p>
            <a:pPr marL="171450" lvl="0" indent="-171450" algn="l">
              <a:buFont typeface="Arial" panose="020B0604020202020204" pitchFamily="34" charset="0"/>
              <a:buChar char="•"/>
            </a:pPr>
            <a:r>
              <a:rPr lang="en-US" b="0" dirty="0"/>
              <a:t>VDH and Arlington County worked to develop a REDCap survey as our main interviewing tool to obtain food history and symptoms of illness from patrons </a:t>
            </a:r>
          </a:p>
          <a:p>
            <a:pPr marL="171450" lvl="0" indent="-171450" algn="l">
              <a:buFont typeface="Arial" panose="020B0604020202020204" pitchFamily="34" charset="0"/>
              <a:buChar char="•"/>
            </a:pPr>
            <a:endParaRPr lang="en-US" b="0" dirty="0"/>
          </a:p>
          <a:p>
            <a:pPr marL="171450" lvl="0" indent="-171450" algn="l">
              <a:buFont typeface="Arial" panose="020B0604020202020204" pitchFamily="34" charset="0"/>
              <a:buChar char="•"/>
            </a:pPr>
            <a:r>
              <a:rPr lang="en-US" b="0" dirty="0"/>
              <a:t>The Virginia Rapid Response Team performed traceback investigations for all available meat products and coordinated with the Virginia Department of Agriculture and Consumer Services, or VDACS, office of Meat and Poultry to collect raw beef samples for lab testing. We also collaborated with the Maryland Rapid Response Team during the traceback investigations </a:t>
            </a:r>
          </a:p>
          <a:p>
            <a:pPr marL="171450" lvl="0" indent="-171450" algn="l">
              <a:buFont typeface="Arial" panose="020B0604020202020204" pitchFamily="34" charset="0"/>
              <a:buChar char="•"/>
            </a:pPr>
            <a:endParaRPr lang="en-US" b="0" dirty="0"/>
          </a:p>
          <a:p>
            <a:pPr marL="171450" lvl="0" indent="-171450" algn="l">
              <a:buFont typeface="Arial" panose="020B0604020202020204" pitchFamily="34" charset="0"/>
              <a:buChar char="•"/>
            </a:pPr>
            <a:r>
              <a:rPr lang="en-US" b="0" dirty="0"/>
              <a:t>Our state public health lab, DCLS, performed testing on clinical specimens including cultures and whole genomic sequencing</a:t>
            </a:r>
          </a:p>
          <a:p>
            <a:pPr marL="171450" lvl="0" indent="-171450" algn="l">
              <a:buFont typeface="Arial" panose="020B0604020202020204" pitchFamily="34" charset="0"/>
              <a:buChar char="•"/>
            </a:pPr>
            <a:r>
              <a:rPr lang="en-US" b="0" dirty="0"/>
              <a:t>DCLS also conducted food testing of leftover frozen kurt and kitfo, collected from an ill person’s home. Additional food testing included samples from a single lot of frozen raw beef shank collected directly from Restaurant A. </a:t>
            </a:r>
          </a:p>
        </p:txBody>
      </p:sp>
      <p:sp>
        <p:nvSpPr>
          <p:cNvPr id="4" name="Slide Number Placeholder 3"/>
          <p:cNvSpPr>
            <a:spLocks noGrp="1"/>
          </p:cNvSpPr>
          <p:nvPr>
            <p:ph type="sldNum" sz="quarter" idx="10"/>
          </p:nvPr>
        </p:nvSpPr>
        <p:spPr/>
        <p:txBody>
          <a:bodyPr/>
          <a:lstStyle/>
          <a:p>
            <a:fld id="{F4BB6F35-DBFF-4A63-8D1F-78241AA120D0}" type="slidenum">
              <a:rPr lang="en-US" smtClean="0"/>
              <a:t>4</a:t>
            </a:fld>
            <a:endParaRPr lang="en-US"/>
          </a:p>
        </p:txBody>
      </p:sp>
    </p:spTree>
    <p:extLst>
      <p:ext uri="{BB962C8B-B14F-4D97-AF65-F5344CB8AC3E}">
        <p14:creationId xmlns:p14="http://schemas.microsoft.com/office/powerpoint/2010/main" val="199366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dirty="0"/>
              <a:t>Our case definition for this outbreak was a person who </a:t>
            </a:r>
            <a:r>
              <a:rPr lang="en-US" dirty="0"/>
              <a:t>ate food from Restaurant A between July 27 and July 31, 2023, with illness onset on/after July 27 and laboratory evidence of Salmonellosis or symptoms of vomiting and/or diarrhea.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 control </a:t>
            </a:r>
            <a:r>
              <a:rPr lang="en-US" dirty="0"/>
              <a:t>was a person who ate food from Restaurant A between July 27 and July 31, 2023, with no illness.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91 ill persons (cases) met our outbreak case definition (which included 43 lab confirmed Salmonellosis, 17 of which were co-infected with STEC).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38 well persons (controls) were identified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96% of our cases reported consuming raw beef dishes from Restaurant A between July 27 and July 31, 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Our analyses resulted in an odds ratio of 9.82 for consumption of raw beef dishes, indicating that: </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When eating any raw or undercooked beef from Restaurant A, individuals had about 9.82 times greater odds of salmonellosis infection compared to an individual who did not eat any raw or undercooked beef from Restaurant A.</a:t>
            </a:r>
            <a:endParaRPr lang="en-US" dirty="0">
              <a:cs typeface="Calibri"/>
            </a:endParaRPr>
          </a:p>
          <a:p>
            <a:endParaRPr lang="en-US" b="1" dirty="0"/>
          </a:p>
          <a:p>
            <a:r>
              <a:rPr lang="en-US" b="1" dirty="0"/>
              <a:t>Multistate/WGS investigation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Not all VA residents that matched into the cluster reported eating at restaurant A. Several reported eating raw beef but did not provide information on where it was consumed. </a:t>
            </a:r>
            <a:endParaRPr lang="en-US" dirty="0"/>
          </a:p>
          <a:p>
            <a:pPr marL="171450" indent="-171450">
              <a:buFont typeface="Arial" panose="020B0604020202020204" pitchFamily="34" charset="0"/>
              <a:buChar char="•"/>
            </a:pPr>
            <a:r>
              <a:rPr lang="en-US" dirty="0">
                <a:cs typeface="Calibri"/>
              </a:rPr>
              <a:t>Further lab testing indicated this cluster of Salmonella Typhimurium was part of a multi-state cluster involving additional cases with no exposure to Restaurant A, including ill persons from 14 states</a:t>
            </a:r>
          </a:p>
          <a:p>
            <a:pPr marL="171450" indent="-171450">
              <a:buFont typeface="Arial" panose="020B0604020202020204" pitchFamily="34" charset="0"/>
              <a:buChar char="•"/>
            </a:pPr>
            <a:r>
              <a:rPr lang="en-US" dirty="0">
                <a:cs typeface="Calibri"/>
              </a:rPr>
              <a:t>All 98 isolates matched the Salmonella Typhimurium outbreak strain and were genetically indistinguishable from one another</a:t>
            </a:r>
          </a:p>
          <a:p>
            <a:pPr marL="171450" indent="-171450">
              <a:buFont typeface="Arial" panose="020B0604020202020204" pitchFamily="34" charset="0"/>
              <a:buChar char="•"/>
            </a:pPr>
            <a:r>
              <a:rPr lang="en-US" dirty="0">
                <a:cs typeface="Calibri"/>
              </a:rPr>
              <a:t>This multi-state investigation was led by VDH </a:t>
            </a:r>
          </a:p>
        </p:txBody>
      </p:sp>
      <p:sp>
        <p:nvSpPr>
          <p:cNvPr id="4" name="Slide Number Placeholder 3"/>
          <p:cNvSpPr>
            <a:spLocks noGrp="1"/>
          </p:cNvSpPr>
          <p:nvPr>
            <p:ph type="sldNum" sz="quarter" idx="5"/>
          </p:nvPr>
        </p:nvSpPr>
        <p:spPr/>
        <p:txBody>
          <a:bodyPr/>
          <a:lstStyle/>
          <a:p>
            <a:fld id="{F4BB6F35-DBFF-4A63-8D1F-78241AA120D0}" type="slidenum">
              <a:rPr lang="en-US"/>
              <a:t>5</a:t>
            </a:fld>
            <a:endParaRPr lang="en-US"/>
          </a:p>
        </p:txBody>
      </p:sp>
    </p:spTree>
    <p:extLst>
      <p:ext uri="{BB962C8B-B14F-4D97-AF65-F5344CB8AC3E}">
        <p14:creationId xmlns:p14="http://schemas.microsoft.com/office/powerpoint/2010/main" val="60074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cs typeface="Calibri"/>
              </a:rPr>
              <a:t>Graph on the left visualizes illness onset date (dark blue) and Salmonella isolation date (light blue)</a:t>
            </a:r>
          </a:p>
          <a:p>
            <a:pPr marL="628650" lvl="1" indent="-171450" algn="l">
              <a:buFont typeface="Arial" panose="020B0604020202020204" pitchFamily="34" charset="0"/>
              <a:buChar char="•"/>
            </a:pPr>
            <a:r>
              <a:rPr lang="en-US" dirty="0">
                <a:cs typeface="Calibri"/>
              </a:rPr>
              <a:t>Also highlighted the exposure period relative to the onset dates, we can see the exposure period at restaurant A correlating to the sharp increase in illness onset</a:t>
            </a:r>
          </a:p>
          <a:p>
            <a:pPr marL="628650" lvl="1" indent="-171450">
              <a:buFont typeface="Arial" panose="020B0604020202020204" pitchFamily="34" charset="0"/>
              <a:buChar char="•"/>
            </a:pPr>
            <a:r>
              <a:rPr lang="en-US" dirty="0">
                <a:cs typeface="Calibri"/>
              </a:rPr>
              <a:t>Mention several denied eating at restaurant A</a:t>
            </a:r>
          </a:p>
          <a:p>
            <a:pPr marL="628650" lvl="1" indent="-171450">
              <a:buFont typeface="Arial" panose="020B0604020202020204" pitchFamily="34" charset="0"/>
              <a:buChar char="•"/>
            </a:pPr>
            <a:endParaRPr lang="en-US" dirty="0">
              <a:cs typeface="Calibri"/>
            </a:endParaRPr>
          </a:p>
          <a:p>
            <a:pPr marL="171450" lvl="0" indent="-171450">
              <a:buFont typeface="Arial" panose="020B0604020202020204" pitchFamily="34" charset="0"/>
              <a:buChar char="•"/>
            </a:pPr>
            <a:r>
              <a:rPr lang="en-US" dirty="0">
                <a:cs typeface="Calibri"/>
              </a:rPr>
              <a:t>Table outlines demographic details of the 98 individuals counted toward the S. typhimurium cluster</a:t>
            </a:r>
          </a:p>
        </p:txBody>
      </p:sp>
      <p:sp>
        <p:nvSpPr>
          <p:cNvPr id="4" name="Slide Number Placeholder 3"/>
          <p:cNvSpPr>
            <a:spLocks noGrp="1"/>
          </p:cNvSpPr>
          <p:nvPr>
            <p:ph type="sldNum" sz="quarter" idx="5"/>
          </p:nvPr>
        </p:nvSpPr>
        <p:spPr/>
        <p:txBody>
          <a:bodyPr/>
          <a:lstStyle/>
          <a:p>
            <a:fld id="{F4BB6F35-DBFF-4A63-8D1F-78241AA120D0}" type="slidenum">
              <a:rPr lang="en-US"/>
              <a:t>6</a:t>
            </a:fld>
            <a:endParaRPr lang="en-US"/>
          </a:p>
        </p:txBody>
      </p:sp>
    </p:spTree>
    <p:extLst>
      <p:ext uri="{BB962C8B-B14F-4D97-AF65-F5344CB8AC3E}">
        <p14:creationId xmlns:p14="http://schemas.microsoft.com/office/powerpoint/2010/main" val="409201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Julia will provide more in-depth discussion on Arlington EH’s role in environmental assessment</a:t>
            </a:r>
          </a:p>
          <a:p>
            <a:pPr marL="171450" indent="-171450">
              <a:buFont typeface="Arial" panose="020B0604020202020204" pitchFamily="34" charset="0"/>
              <a:buChar char="•"/>
            </a:pPr>
            <a:r>
              <a:rPr lang="en-US" b="0" dirty="0"/>
              <a:t>Briefly; it was discovered Restaurant A sourced meat from an unapproved vendor which was used in the raw beef kurt dishes served during the exposure period</a:t>
            </a:r>
          </a:p>
          <a:p>
            <a:pPr marL="171450" indent="-171450">
              <a:buFont typeface="Arial" panose="020B0604020202020204" pitchFamily="34" charset="0"/>
              <a:buChar char="•"/>
            </a:pPr>
            <a:r>
              <a:rPr lang="en-US" b="0" dirty="0"/>
              <a:t>Remediation activities included deep cleaning of the restaurant and temporary removal of raw meat dishes from the menu to help mitigate risk of further exposure</a:t>
            </a:r>
          </a:p>
          <a:p>
            <a:pPr marL="171450" indent="-171450">
              <a:buFont typeface="Arial" panose="020B0604020202020204" pitchFamily="34" charset="0"/>
              <a:buChar char="•"/>
            </a:pPr>
            <a:r>
              <a:rPr lang="en-US" b="0" dirty="0"/>
              <a:t>VDACS office of meat &amp; poultry embargoed 375lbs of raw beef that did not have the USDA/VDACS stamp marking</a:t>
            </a:r>
          </a:p>
          <a:p>
            <a:pPr marL="171450" indent="-171450">
              <a:buFont typeface="Arial" panose="020B0604020202020204" pitchFamily="34" charset="0"/>
              <a:buChar char="•"/>
            </a:pPr>
            <a:r>
              <a:rPr lang="en-US" b="0" dirty="0"/>
              <a:t>It was learned the unapproved vendor had distributed raw beef to another Ethiopian market in the NCR, and USDA food safety &amp; inspection service conducted further investigation into the unapproved vendor</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F4BB6F35-DBFF-4A63-8D1F-78241AA120D0}" type="slidenum">
              <a:rPr lang="en-US" smtClean="0"/>
              <a:t>7</a:t>
            </a:fld>
            <a:endParaRPr lang="en-US"/>
          </a:p>
        </p:txBody>
      </p:sp>
    </p:spTree>
    <p:extLst>
      <p:ext uri="{BB962C8B-B14F-4D97-AF65-F5344CB8AC3E}">
        <p14:creationId xmlns:p14="http://schemas.microsoft.com/office/powerpoint/2010/main" val="368640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As aforementioned, DCLS performed clinical specimen and food testing of leftover frozen kurt and kitfo from an ill restaurant patron’s home, and raw beef shanks collected from Restaurant A</a:t>
            </a:r>
          </a:p>
          <a:p>
            <a:pPr marL="171450" indent="-171450">
              <a:buFont typeface="Arial" panose="020B0604020202020204" pitchFamily="34" charset="0"/>
              <a:buChar char="•"/>
            </a:pPr>
            <a:r>
              <a:rPr lang="en-US" b="0" dirty="0"/>
              <a:t>The outbreak strain of S. typhimurium was isolated from all food isolates</a:t>
            </a:r>
          </a:p>
          <a:p>
            <a:pPr marL="171450" indent="-171450">
              <a:buFont typeface="Arial" panose="020B0604020202020204" pitchFamily="34" charset="0"/>
              <a:buChar char="•"/>
            </a:pPr>
            <a:r>
              <a:rPr lang="en-US" b="0" dirty="0"/>
              <a:t>The Whole Genomic Sequencing comparison for clinical isolates and food isolates is displayed on the right, showing 0-1 allelic differences between food/clinical isolates, indicating high levels of genetic similarity</a:t>
            </a:r>
          </a:p>
        </p:txBody>
      </p:sp>
      <p:sp>
        <p:nvSpPr>
          <p:cNvPr id="4" name="Slide Number Placeholder 3"/>
          <p:cNvSpPr>
            <a:spLocks noGrp="1"/>
          </p:cNvSpPr>
          <p:nvPr>
            <p:ph type="sldNum" sz="quarter" idx="10"/>
          </p:nvPr>
        </p:nvSpPr>
        <p:spPr/>
        <p:txBody>
          <a:bodyPr/>
          <a:lstStyle/>
          <a:p>
            <a:fld id="{F4BB6F35-DBFF-4A63-8D1F-78241AA120D0}" type="slidenum">
              <a:rPr lang="en-US" smtClean="0"/>
              <a:t>8</a:t>
            </a:fld>
            <a:endParaRPr lang="en-US"/>
          </a:p>
        </p:txBody>
      </p:sp>
    </p:spTree>
    <p:extLst>
      <p:ext uri="{BB962C8B-B14F-4D97-AF65-F5344CB8AC3E}">
        <p14:creationId xmlns:p14="http://schemas.microsoft.com/office/powerpoint/2010/main" val="337035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Our study had several limitations:</a:t>
            </a:r>
          </a:p>
          <a:p>
            <a:pPr marL="171450" indent="-171450">
              <a:buFont typeface="Arial" panose="020B0604020202020204" pitchFamily="34" charset="0"/>
              <a:buChar char="•"/>
            </a:pPr>
            <a:r>
              <a:rPr lang="en-US" b="0" dirty="0"/>
              <a:t>First, the epi analyses are based in self-reported data, which are subject to potential recall and interview bias. However, these biases were minimized by the timely administration of case interviews, and by providing the REDCap survey to all involved health departments to allow for a standardized measure of exposure</a:t>
            </a:r>
          </a:p>
          <a:p>
            <a:pPr marL="171450" indent="-171450">
              <a:buFont typeface="Arial" panose="020B0604020202020204" pitchFamily="34" charset="0"/>
              <a:buChar char="•"/>
            </a:pPr>
            <a:r>
              <a:rPr lang="en-US" b="0" dirty="0"/>
              <a:t>Second, the study design was limited by the outbreak setting: we were unable to conduct a cohort study to calculate relative risk as it was difficult to identify all </a:t>
            </a:r>
            <a:r>
              <a:rPr lang="en-US" b="0" dirty="0" err="1"/>
              <a:t>perons</a:t>
            </a:r>
            <a:r>
              <a:rPr lang="en-US" b="0" dirty="0"/>
              <a:t> who consumed food from restaurant A in our exposure period. However, the odds ratios calculated are an estimate of relative risk and still allow us to identify likely sources of illness</a:t>
            </a:r>
          </a:p>
          <a:p>
            <a:pPr marL="171450" indent="-171450">
              <a:buFont typeface="Arial" panose="020B0604020202020204" pitchFamily="34" charset="0"/>
              <a:buChar char="•"/>
            </a:pPr>
            <a:r>
              <a:rPr lang="en-US" b="0" dirty="0"/>
              <a:t>Third, small sample size and selection bias among controls may have led to decreased power in the effect measure estimates. However despite the small number of controls, we produced a significant odds ratio </a:t>
            </a:r>
          </a:p>
          <a:p>
            <a:pPr marL="171450" indent="-171450">
              <a:buFont typeface="Arial" panose="020B0604020202020204" pitchFamily="34" charset="0"/>
              <a:buChar char="•"/>
            </a:pPr>
            <a:r>
              <a:rPr lang="en-US" b="0" dirty="0"/>
              <a:t>Lastly, language and/or cultural differences may have influenced exposure data collection. This was minimized by including menu item descriptions in the REDCap survey for our interviewers to reference, and language interpretation was offered as needed </a:t>
            </a:r>
          </a:p>
        </p:txBody>
      </p:sp>
      <p:sp>
        <p:nvSpPr>
          <p:cNvPr id="4" name="Slide Number Placeholder 3"/>
          <p:cNvSpPr>
            <a:spLocks noGrp="1"/>
          </p:cNvSpPr>
          <p:nvPr>
            <p:ph type="sldNum" sz="quarter" idx="10"/>
          </p:nvPr>
        </p:nvSpPr>
        <p:spPr/>
        <p:txBody>
          <a:bodyPr/>
          <a:lstStyle/>
          <a:p>
            <a:fld id="{F4BB6F35-DBFF-4A63-8D1F-78241AA120D0}" type="slidenum">
              <a:rPr lang="en-US" smtClean="0"/>
              <a:t>9</a:t>
            </a:fld>
            <a:endParaRPr lang="en-US"/>
          </a:p>
        </p:txBody>
      </p:sp>
    </p:spTree>
    <p:extLst>
      <p:ext uri="{BB962C8B-B14F-4D97-AF65-F5344CB8AC3E}">
        <p14:creationId xmlns:p14="http://schemas.microsoft.com/office/powerpoint/2010/main" val="1293359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public-domain-image.com/free-images/people/children-kids/detailed-photo-of-young-african-american-children-while-playing/attachment/detailed-photo-of-young-african-american-children-while-playin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public-domain-image.com/free-images/people/children-kids/detailed-photo-of-young-african-american-children-while-playing/attachment/detailed-photo-of-young-african-american-children-while-playing"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CD5624-BCDF-4C41-AEEA-B00767DF8794}"/>
              </a:ext>
            </a:extLst>
          </p:cNvPr>
          <p:cNvSpPr/>
          <p:nvPr/>
        </p:nvSpPr>
        <p:spPr>
          <a:xfrm>
            <a:off x="0" y="0"/>
            <a:ext cx="12192000" cy="6856909"/>
          </a:xfrm>
          <a:prstGeom prst="rect">
            <a:avLst/>
          </a:prstGeom>
          <a:solidFill>
            <a:srgbClr val="074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picture containing person, outdoor, outdoor object, colorful&#10;&#10;Description automatically generated">
            <a:extLst>
              <a:ext uri="{FF2B5EF4-FFF2-40B4-BE49-F238E27FC236}">
                <a16:creationId xmlns:a16="http://schemas.microsoft.com/office/drawing/2014/main" id="{4E3640C6-67A2-487E-98BB-930CF19816A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840" t="628" r="27463" b="-89"/>
          <a:stretch/>
        </p:blipFill>
        <p:spPr>
          <a:xfrm>
            <a:off x="10106202" y="1090"/>
            <a:ext cx="2085799" cy="2575570"/>
          </a:xfrm>
          <a:custGeom>
            <a:avLst/>
            <a:gdLst>
              <a:gd name="connsiteX0" fmla="*/ 2085799 w 2085799"/>
              <a:gd name="connsiteY0" fmla="*/ 0 h 2575570"/>
              <a:gd name="connsiteX1" fmla="*/ 2085799 w 2085799"/>
              <a:gd name="connsiteY1" fmla="*/ 2185780 h 2575570"/>
              <a:gd name="connsiteX2" fmla="*/ 1749198 w 2085799"/>
              <a:gd name="connsiteY2" fmla="*/ 2535706 h 2575570"/>
              <a:gd name="connsiteX3" fmla="*/ 1565443 w 2085799"/>
              <a:gd name="connsiteY3" fmla="*/ 2539273 h 2575570"/>
              <a:gd name="connsiteX4" fmla="*/ 39866 w 2085799"/>
              <a:gd name="connsiteY4" fmla="*/ 1071793 h 2575570"/>
              <a:gd name="connsiteX5" fmla="*/ 36299 w 2085799"/>
              <a:gd name="connsiteY5" fmla="*/ 888037 h 2575570"/>
              <a:gd name="connsiteX6" fmla="*/ 890517 w 2085799"/>
              <a:gd name="connsiteY6" fmla="*/ 0 h 25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799" h="2575570">
                <a:moveTo>
                  <a:pt x="2085799" y="0"/>
                </a:moveTo>
                <a:lnTo>
                  <a:pt x="2085799" y="2185780"/>
                </a:lnTo>
                <a:lnTo>
                  <a:pt x="1749198" y="2535706"/>
                </a:lnTo>
                <a:cubicBezTo>
                  <a:pt x="1699441" y="2587433"/>
                  <a:pt x="1617171" y="2589030"/>
                  <a:pt x="1565443" y="2539273"/>
                </a:cubicBezTo>
                <a:lnTo>
                  <a:pt x="39866" y="1071793"/>
                </a:lnTo>
                <a:cubicBezTo>
                  <a:pt x="-11862" y="1022035"/>
                  <a:pt x="-13459" y="939765"/>
                  <a:pt x="36299" y="888037"/>
                </a:cubicBezTo>
                <a:lnTo>
                  <a:pt x="890517" y="0"/>
                </a:lnTo>
                <a:close/>
              </a:path>
            </a:pathLst>
          </a:custGeom>
        </p:spPr>
      </p:pic>
      <p:pic>
        <p:nvPicPr>
          <p:cNvPr id="28" name="Picture 27" descr="A person raising the hands&#10;&#10;Description automatically generated with low confidence">
            <a:extLst>
              <a:ext uri="{FF2B5EF4-FFF2-40B4-BE49-F238E27FC236}">
                <a16:creationId xmlns:a16="http://schemas.microsoft.com/office/drawing/2014/main" id="{E6F56D80-0925-47C9-8DAD-36302ACC1FAB}"/>
              </a:ext>
            </a:extLst>
          </p:cNvPr>
          <p:cNvPicPr>
            <a:picLocks noChangeAspect="1"/>
          </p:cNvPicPr>
          <p:nvPr/>
        </p:nvPicPr>
        <p:blipFill>
          <a:blip r:embed="rId4" cstate="print">
            <a:extLst>
              <a:ext uri="{28A0092B-C50C-407E-A947-70E740481C1C}">
                <a14:useLocalDpi xmlns:a14="http://schemas.microsoft.com/office/drawing/2010/main" val="0"/>
              </a:ext>
            </a:extLst>
          </a:blip>
          <a:srcRect l="6232" t="3692" r="53398" b="10139"/>
          <a:stretch>
            <a:fillRect/>
          </a:stretch>
        </p:blipFill>
        <p:spPr>
          <a:xfrm>
            <a:off x="10179916" y="3985811"/>
            <a:ext cx="2015992" cy="2871841"/>
          </a:xfrm>
          <a:custGeom>
            <a:avLst/>
            <a:gdLst>
              <a:gd name="connsiteX0" fmla="*/ 1636667 w 2015992"/>
              <a:gd name="connsiteY0" fmla="*/ 25 h 2871841"/>
              <a:gd name="connsiteX1" fmla="*/ 1729284 w 2015992"/>
              <a:gd name="connsiteY1" fmla="*/ 36298 h 2871841"/>
              <a:gd name="connsiteX2" fmla="*/ 2015992 w 2015992"/>
              <a:gd name="connsiteY2" fmla="*/ 312087 h 2871841"/>
              <a:gd name="connsiteX3" fmla="*/ 2015992 w 2015992"/>
              <a:gd name="connsiteY3" fmla="*/ 2871841 h 2871841"/>
              <a:gd name="connsiteX4" fmla="*/ 1161833 w 2015992"/>
              <a:gd name="connsiteY4" fmla="*/ 2871841 h 2871841"/>
              <a:gd name="connsiteX5" fmla="*/ 39865 w 2015992"/>
              <a:gd name="connsiteY5" fmla="*/ 1792601 h 2871841"/>
              <a:gd name="connsiteX6" fmla="*/ 36298 w 2015992"/>
              <a:gd name="connsiteY6" fmla="*/ 1608845 h 2871841"/>
              <a:gd name="connsiteX7" fmla="*/ 1545529 w 2015992"/>
              <a:gd name="connsiteY7" fmla="*/ 39864 h 2871841"/>
              <a:gd name="connsiteX8" fmla="*/ 1636667 w 2015992"/>
              <a:gd name="connsiteY8" fmla="*/ 25 h 28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992" h="2871841">
                <a:moveTo>
                  <a:pt x="1636667" y="25"/>
                </a:moveTo>
                <a:cubicBezTo>
                  <a:pt x="1669921" y="-621"/>
                  <a:pt x="1703420" y="11419"/>
                  <a:pt x="1729284" y="36298"/>
                </a:cubicBezTo>
                <a:lnTo>
                  <a:pt x="2015992" y="312087"/>
                </a:lnTo>
                <a:lnTo>
                  <a:pt x="2015992" y="2871841"/>
                </a:lnTo>
                <a:lnTo>
                  <a:pt x="1161833" y="2871841"/>
                </a:lnTo>
                <a:lnTo>
                  <a:pt x="39865" y="1792601"/>
                </a:lnTo>
                <a:cubicBezTo>
                  <a:pt x="-11862" y="1742843"/>
                  <a:pt x="-13459" y="1660573"/>
                  <a:pt x="36298" y="1608845"/>
                </a:cubicBezTo>
                <a:lnTo>
                  <a:pt x="1545529" y="39864"/>
                </a:lnTo>
                <a:cubicBezTo>
                  <a:pt x="1570407" y="14001"/>
                  <a:pt x="1603414" y="669"/>
                  <a:pt x="1636667" y="25"/>
                </a:cubicBezTo>
                <a:close/>
              </a:path>
            </a:pathLst>
          </a:custGeom>
        </p:spPr>
      </p:pic>
      <p:sp>
        <p:nvSpPr>
          <p:cNvPr id="3" name="Subtitle 2">
            <a:extLst>
              <a:ext uri="{FF2B5EF4-FFF2-40B4-BE49-F238E27FC236}">
                <a16:creationId xmlns:a16="http://schemas.microsoft.com/office/drawing/2014/main" id="{F18436D0-60C8-4D11-9A2C-8E5F44D1459E}"/>
              </a:ext>
            </a:extLst>
          </p:cNvPr>
          <p:cNvSpPr>
            <a:spLocks noGrp="1"/>
          </p:cNvSpPr>
          <p:nvPr>
            <p:ph type="subTitle" idx="1" hasCustomPrompt="1"/>
          </p:nvPr>
        </p:nvSpPr>
        <p:spPr>
          <a:xfrm>
            <a:off x="622622" y="2872916"/>
            <a:ext cx="5749376" cy="1566080"/>
          </a:xfrm>
        </p:spPr>
        <p:txBody>
          <a:bodyPr>
            <a:normAutofit/>
          </a:bodyPr>
          <a:lstStyle>
            <a:lvl1pPr marL="0" indent="0" algn="l" defTabSz="914400" rtl="0" eaLnBrk="1" latinLnBrk="0" hangingPunct="1">
              <a:buNone/>
              <a:defRPr lang="en-US" sz="2000" b="1" kern="1200" dirty="0">
                <a:solidFill>
                  <a:srgbClr val="8AE2E1"/>
                </a:solidFill>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Lisa Guli, Communicable Disease Supervisor</a:t>
            </a:r>
          </a:p>
          <a:p>
            <a:r>
              <a:rPr lang="en-US"/>
              <a:t>Jennifer Plaster, Epidemiologist</a:t>
            </a:r>
          </a:p>
          <a:p>
            <a:r>
              <a:rPr lang="en-US"/>
              <a:t>Arlington County Public Health Division</a:t>
            </a:r>
          </a:p>
        </p:txBody>
      </p:sp>
      <p:sp>
        <p:nvSpPr>
          <p:cNvPr id="12" name="Freeform: Shape 11">
            <a:extLst>
              <a:ext uri="{FF2B5EF4-FFF2-40B4-BE49-F238E27FC236}">
                <a16:creationId xmlns:a16="http://schemas.microsoft.com/office/drawing/2014/main" id="{CFA0CEE2-8162-4BED-AD41-B656C0A6F8DE}"/>
              </a:ext>
            </a:extLst>
          </p:cNvPr>
          <p:cNvSpPr/>
          <p:nvPr/>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755BDE2-51C3-4D95-825A-B5D89AA6DA9D}"/>
              </a:ext>
            </a:extLst>
          </p:cNvPr>
          <p:cNvSpPr/>
          <p:nvPr/>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itle 1">
            <a:extLst>
              <a:ext uri="{FF2B5EF4-FFF2-40B4-BE49-F238E27FC236}">
                <a16:creationId xmlns:a16="http://schemas.microsoft.com/office/drawing/2014/main" id="{0CD2850B-3401-4D3C-9D44-10F7EDC8CE46}"/>
              </a:ext>
            </a:extLst>
          </p:cNvPr>
          <p:cNvSpPr>
            <a:spLocks noGrp="1"/>
          </p:cNvSpPr>
          <p:nvPr>
            <p:ph type="ctrTitle" hasCustomPrompt="1"/>
          </p:nvPr>
        </p:nvSpPr>
        <p:spPr>
          <a:xfrm>
            <a:off x="622621" y="1101422"/>
            <a:ext cx="6867145" cy="1475238"/>
          </a:xfrm>
        </p:spPr>
        <p:txBody>
          <a:bodyPr anchor="b">
            <a:noAutofit/>
          </a:bodyPr>
          <a:lstStyle>
            <a:lvl1pPr algn="l">
              <a:defRPr sz="3600" b="1">
                <a:solidFill>
                  <a:schemeClr val="bg1"/>
                </a:solidFill>
                <a:latin typeface="Century Gothic" panose="020B0502020202020204" pitchFamily="34" charset="0"/>
              </a:defRPr>
            </a:lvl1pPr>
          </a:lstStyle>
          <a:p>
            <a:r>
              <a:rPr lang="en-US" sz="1800" b="1">
                <a:effectLst/>
                <a:latin typeface="Calibri" panose="020F0502020204030204" pitchFamily="34" charset="0"/>
                <a:ea typeface="Calibri" panose="020F0502020204030204" pitchFamily="34" charset="0"/>
                <a:cs typeface="Arial" panose="020B0604020202020204" pitchFamily="34" charset="0"/>
              </a:rPr>
              <a:t>Tier 2 Multi-Drug Resistant Organism (MDRO) Containment Strategy </a:t>
            </a:r>
            <a:endParaRPr lang="en-US"/>
          </a:p>
        </p:txBody>
      </p:sp>
      <p:pic>
        <p:nvPicPr>
          <p:cNvPr id="23" name="Picture 22">
            <a:extLst>
              <a:ext uri="{FF2B5EF4-FFF2-40B4-BE49-F238E27FC236}">
                <a16:creationId xmlns:a16="http://schemas.microsoft.com/office/drawing/2014/main" id="{F4661FF3-F858-4356-A261-0ACB675384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056" t="993" r="397" b="4123"/>
          <a:stretch/>
        </p:blipFill>
        <p:spPr>
          <a:xfrm>
            <a:off x="7731409" y="2620657"/>
            <a:ext cx="1958420" cy="1956806"/>
          </a:xfrm>
          <a:custGeom>
            <a:avLst/>
            <a:gdLst>
              <a:gd name="connsiteX0" fmla="*/ 781821 w 2209393"/>
              <a:gd name="connsiteY0" fmla="*/ 0 h 2207572"/>
              <a:gd name="connsiteX1" fmla="*/ 842962 w 2209393"/>
              <a:gd name="connsiteY1" fmla="*/ 144656 h 2207572"/>
              <a:gd name="connsiteX2" fmla="*/ 894996 w 2209393"/>
              <a:gd name="connsiteY2" fmla="*/ 245344 h 2207572"/>
              <a:gd name="connsiteX3" fmla="*/ 953015 w 2209393"/>
              <a:gd name="connsiteY3" fmla="*/ 342388 h 2207572"/>
              <a:gd name="connsiteX4" fmla="*/ 1015978 w 2209393"/>
              <a:gd name="connsiteY4" fmla="*/ 437612 h 2207572"/>
              <a:gd name="connsiteX5" fmla="*/ 1087525 w 2209393"/>
              <a:gd name="connsiteY5" fmla="*/ 528413 h 2207572"/>
              <a:gd name="connsiteX6" fmla="*/ 1163756 w 2209393"/>
              <a:gd name="connsiteY6" fmla="*/ 614790 h 2207572"/>
              <a:gd name="connsiteX7" fmla="*/ 1244150 w 2209393"/>
              <a:gd name="connsiteY7" fmla="*/ 697525 h 2207572"/>
              <a:gd name="connsiteX8" fmla="*/ 1418987 w 2209393"/>
              <a:gd name="connsiteY8" fmla="*/ 846084 h 2207572"/>
              <a:gd name="connsiteX9" fmla="*/ 2143310 w 2209393"/>
              <a:gd name="connsiteY9" fmla="*/ 1319600 h 2207572"/>
              <a:gd name="connsiteX10" fmla="*/ 2209393 w 2209393"/>
              <a:gd name="connsiteY10" fmla="*/ 1367212 h 2207572"/>
              <a:gd name="connsiteX11" fmla="*/ 1392189 w 2209393"/>
              <a:gd name="connsiteY11" fmla="*/ 2177652 h 2207572"/>
              <a:gd name="connsiteX12" fmla="*/ 1363309 w 2209393"/>
              <a:gd name="connsiteY12" fmla="*/ 2205751 h 2207572"/>
              <a:gd name="connsiteX13" fmla="*/ 1360803 w 2209393"/>
              <a:gd name="connsiteY13" fmla="*/ 2207572 h 2207572"/>
              <a:gd name="connsiteX14" fmla="*/ 1300294 w 2209393"/>
              <a:gd name="connsiteY14" fmla="*/ 2207572 h 2207572"/>
              <a:gd name="connsiteX15" fmla="*/ 1295144 w 2209393"/>
              <a:gd name="connsiteY15" fmla="*/ 2203670 h 2207572"/>
              <a:gd name="connsiteX16" fmla="*/ 1261842 w 2209393"/>
              <a:gd name="connsiteY16" fmla="*/ 2170888 h 2207572"/>
              <a:gd name="connsiteX17" fmla="*/ 88459 w 2209393"/>
              <a:gd name="connsiteY17" fmla="*/ 998546 h 2207572"/>
              <a:gd name="connsiteX18" fmla="*/ 41888 w 2209393"/>
              <a:gd name="connsiteY18" fmla="*/ 950414 h 2207572"/>
              <a:gd name="connsiteX19" fmla="*/ 0 w 2209393"/>
              <a:gd name="connsiteY19" fmla="*/ 842963 h 2207572"/>
              <a:gd name="connsiteX20" fmla="*/ 35384 w 2209393"/>
              <a:gd name="connsiteY20" fmla="*/ 747739 h 2207572"/>
              <a:gd name="connsiteX21" fmla="*/ 76752 w 2209393"/>
              <a:gd name="connsiteY21" fmla="*/ 704030 h 2207572"/>
              <a:gd name="connsiteX22" fmla="*/ 781821 w 2209393"/>
              <a:gd name="connsiteY22" fmla="*/ 0 h 22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9393" h="2207572">
                <a:moveTo>
                  <a:pt x="781821" y="0"/>
                </a:moveTo>
                <a:cubicBezTo>
                  <a:pt x="800294" y="49433"/>
                  <a:pt x="820847" y="96784"/>
                  <a:pt x="842962" y="144656"/>
                </a:cubicBezTo>
                <a:lnTo>
                  <a:pt x="894996" y="245344"/>
                </a:lnTo>
                <a:cubicBezTo>
                  <a:pt x="911908" y="278906"/>
                  <a:pt x="931941" y="310908"/>
                  <a:pt x="953015" y="342388"/>
                </a:cubicBezTo>
                <a:cubicBezTo>
                  <a:pt x="974090" y="373869"/>
                  <a:pt x="992041" y="407952"/>
                  <a:pt x="1015978" y="437612"/>
                </a:cubicBezTo>
                <a:lnTo>
                  <a:pt x="1087525" y="528413"/>
                </a:lnTo>
                <a:cubicBezTo>
                  <a:pt x="1111178" y="558710"/>
                  <a:pt x="1136635" y="587556"/>
                  <a:pt x="1163756" y="614790"/>
                </a:cubicBezTo>
                <a:cubicBezTo>
                  <a:pt x="1190554" y="642108"/>
                  <a:pt x="1215270" y="671508"/>
                  <a:pt x="1244150" y="697525"/>
                </a:cubicBezTo>
                <a:cubicBezTo>
                  <a:pt x="1300867" y="748779"/>
                  <a:pt x="1357845" y="801075"/>
                  <a:pt x="1418987" y="846084"/>
                </a:cubicBezTo>
                <a:cubicBezTo>
                  <a:pt x="1660167" y="1033409"/>
                  <a:pt x="1926584" y="1163496"/>
                  <a:pt x="2143310" y="1319600"/>
                </a:cubicBezTo>
                <a:cubicBezTo>
                  <a:pt x="2165945" y="1334950"/>
                  <a:pt x="2186758" y="1350301"/>
                  <a:pt x="2209393" y="1367212"/>
                </a:cubicBezTo>
                <a:cubicBezTo>
                  <a:pt x="1962749" y="1613076"/>
                  <a:pt x="1630508" y="1939594"/>
                  <a:pt x="1392189" y="2177652"/>
                </a:cubicBezTo>
                <a:cubicBezTo>
                  <a:pt x="1382562" y="2187279"/>
                  <a:pt x="1373455" y="2196905"/>
                  <a:pt x="1363309" y="2205751"/>
                </a:cubicBezTo>
                <a:lnTo>
                  <a:pt x="1360803" y="2207572"/>
                </a:lnTo>
                <a:lnTo>
                  <a:pt x="1300294" y="2207572"/>
                </a:lnTo>
                <a:lnTo>
                  <a:pt x="1295144" y="2203670"/>
                </a:lnTo>
                <a:cubicBezTo>
                  <a:pt x="1283696" y="2193262"/>
                  <a:pt x="1272768" y="2181815"/>
                  <a:pt x="1261842" y="2170888"/>
                </a:cubicBezTo>
                <a:lnTo>
                  <a:pt x="88459" y="998546"/>
                </a:lnTo>
                <a:cubicBezTo>
                  <a:pt x="72589" y="982676"/>
                  <a:pt x="56718" y="967064"/>
                  <a:pt x="41888" y="950414"/>
                </a:cubicBezTo>
                <a:cubicBezTo>
                  <a:pt x="16654" y="920078"/>
                  <a:pt x="1954" y="882371"/>
                  <a:pt x="0" y="842963"/>
                </a:cubicBezTo>
                <a:cubicBezTo>
                  <a:pt x="1412" y="808276"/>
                  <a:pt x="13803" y="774933"/>
                  <a:pt x="35384" y="747739"/>
                </a:cubicBezTo>
                <a:cubicBezTo>
                  <a:pt x="48393" y="732648"/>
                  <a:pt x="62442" y="718078"/>
                  <a:pt x="76752" y="704030"/>
                </a:cubicBezTo>
                <a:cubicBezTo>
                  <a:pt x="272662" y="508119"/>
                  <a:pt x="689980" y="91321"/>
                  <a:pt x="781821" y="0"/>
                </a:cubicBezTo>
                <a:close/>
              </a:path>
            </a:pathLst>
          </a:custGeom>
        </p:spPr>
      </p:pic>
      <p:sp>
        <p:nvSpPr>
          <p:cNvPr id="24" name="Freeform: Shape 23">
            <a:extLst>
              <a:ext uri="{FF2B5EF4-FFF2-40B4-BE49-F238E27FC236}">
                <a16:creationId xmlns:a16="http://schemas.microsoft.com/office/drawing/2014/main" id="{63CA7813-7C00-47BA-A8A2-16132128E549}"/>
              </a:ext>
            </a:extLst>
          </p:cNvPr>
          <p:cNvSpPr/>
          <p:nvPr/>
        </p:nvSpPr>
        <p:spPr>
          <a:xfrm>
            <a:off x="9157271" y="4055207"/>
            <a:ext cx="1261289" cy="1384718"/>
          </a:xfrm>
          <a:custGeom>
            <a:avLst/>
            <a:gdLst>
              <a:gd name="connsiteX0" fmla="*/ 885453 w 1000661"/>
              <a:gd name="connsiteY0" fmla="*/ 260637 h 1098584"/>
              <a:gd name="connsiteX1" fmla="*/ 848938 w 1000661"/>
              <a:gd name="connsiteY1" fmla="*/ 195793 h 1098584"/>
              <a:gd name="connsiteX2" fmla="*/ 809906 w 1000661"/>
              <a:gd name="connsiteY2" fmla="*/ 132837 h 1098584"/>
              <a:gd name="connsiteX3" fmla="*/ 717151 w 1000661"/>
              <a:gd name="connsiteY3" fmla="*/ 16159 h 1098584"/>
              <a:gd name="connsiteX4" fmla="*/ 702881 w 1000661"/>
              <a:gd name="connsiteY4" fmla="*/ 0 h 1098584"/>
              <a:gd name="connsiteX5" fmla="*/ 634889 w 1000661"/>
              <a:gd name="connsiteY5" fmla="*/ 70511 h 1098584"/>
              <a:gd name="connsiteX6" fmla="*/ 39956 w 1000661"/>
              <a:gd name="connsiteY6" fmla="*/ 665023 h 1098584"/>
              <a:gd name="connsiteX7" fmla="*/ 24637 w 1000661"/>
              <a:gd name="connsiteY7" fmla="*/ 680343 h 1098584"/>
              <a:gd name="connsiteX8" fmla="*/ 22748 w 1000661"/>
              <a:gd name="connsiteY8" fmla="*/ 750224 h 1098584"/>
              <a:gd name="connsiteX9" fmla="*/ 34080 w 1000661"/>
              <a:gd name="connsiteY9" fmla="*/ 761766 h 1098584"/>
              <a:gd name="connsiteX10" fmla="*/ 316542 w 1000661"/>
              <a:gd name="connsiteY10" fmla="*/ 1043807 h 1098584"/>
              <a:gd name="connsiteX11" fmla="*/ 343823 w 1000661"/>
              <a:gd name="connsiteY11" fmla="*/ 1069829 h 1098584"/>
              <a:gd name="connsiteX12" fmla="*/ 418321 w 1000661"/>
              <a:gd name="connsiteY12" fmla="*/ 1098579 h 1098584"/>
              <a:gd name="connsiteX13" fmla="*/ 531851 w 1000661"/>
              <a:gd name="connsiteY13" fmla="*/ 1047165 h 1098584"/>
              <a:gd name="connsiteX14" fmla="*/ 1000662 w 1000661"/>
              <a:gd name="connsiteY14" fmla="*/ 578144 h 1098584"/>
              <a:gd name="connsiteX15" fmla="*/ 885453 w 1000661"/>
              <a:gd name="connsiteY15" fmla="*/ 260637 h 109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661" h="1098584">
                <a:moveTo>
                  <a:pt x="885453" y="260637"/>
                </a:moveTo>
                <a:cubicBezTo>
                  <a:pt x="875589" y="237344"/>
                  <a:pt x="860900" y="218667"/>
                  <a:pt x="848938" y="195793"/>
                </a:cubicBezTo>
                <a:cubicBezTo>
                  <a:pt x="837019" y="174157"/>
                  <a:pt x="823987" y="153150"/>
                  <a:pt x="809906" y="132837"/>
                </a:cubicBezTo>
                <a:cubicBezTo>
                  <a:pt x="781743" y="91832"/>
                  <a:pt x="750748" y="52841"/>
                  <a:pt x="717151" y="16159"/>
                </a:cubicBezTo>
                <a:cubicBezTo>
                  <a:pt x="712744" y="10703"/>
                  <a:pt x="707707" y="5456"/>
                  <a:pt x="702881" y="0"/>
                </a:cubicBezTo>
                <a:lnTo>
                  <a:pt x="634889" y="70511"/>
                </a:lnTo>
                <a:lnTo>
                  <a:pt x="39956" y="665023"/>
                </a:lnTo>
                <a:cubicBezTo>
                  <a:pt x="34710" y="670060"/>
                  <a:pt x="29673" y="675096"/>
                  <a:pt x="24637" y="680343"/>
                </a:cubicBezTo>
                <a:cubicBezTo>
                  <a:pt x="-7890" y="714129"/>
                  <a:pt x="-7890" y="717906"/>
                  <a:pt x="22748" y="750224"/>
                </a:cubicBezTo>
                <a:lnTo>
                  <a:pt x="34080" y="761766"/>
                </a:lnTo>
                <a:lnTo>
                  <a:pt x="316542" y="1043807"/>
                </a:lnTo>
                <a:cubicBezTo>
                  <a:pt x="325356" y="1052831"/>
                  <a:pt x="334379" y="1061645"/>
                  <a:pt x="343823" y="1069829"/>
                </a:cubicBezTo>
                <a:cubicBezTo>
                  <a:pt x="364806" y="1087373"/>
                  <a:pt x="390998" y="1097467"/>
                  <a:pt x="418321" y="1098579"/>
                </a:cubicBezTo>
                <a:cubicBezTo>
                  <a:pt x="461886" y="1098957"/>
                  <a:pt x="503416" y="1080154"/>
                  <a:pt x="531851" y="1047165"/>
                </a:cubicBezTo>
                <a:cubicBezTo>
                  <a:pt x="687708" y="890342"/>
                  <a:pt x="843965" y="734002"/>
                  <a:pt x="1000662" y="578144"/>
                </a:cubicBezTo>
                <a:cubicBezTo>
                  <a:pt x="973633" y="468517"/>
                  <a:pt x="934999" y="362080"/>
                  <a:pt x="885453" y="260637"/>
                </a:cubicBezTo>
                <a:close/>
              </a:path>
            </a:pathLst>
          </a:custGeom>
          <a:solidFill>
            <a:srgbClr val="708BAC">
              <a:alpha val="44000"/>
            </a:srgbClr>
          </a:solidFill>
          <a:ln w="209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C2EF45D-D54F-4056-A377-F929A967CD8F}"/>
              </a:ext>
            </a:extLst>
          </p:cNvPr>
          <p:cNvSpPr/>
          <p:nvPr/>
        </p:nvSpPr>
        <p:spPr>
          <a:xfrm>
            <a:off x="8512502" y="1232315"/>
            <a:ext cx="3284159" cy="3137660"/>
          </a:xfrm>
          <a:custGeom>
            <a:avLst/>
            <a:gdLst>
              <a:gd name="connsiteX0" fmla="*/ 2576782 w 2605533"/>
              <a:gd name="connsiteY0" fmla="*/ 1591346 h 2489305"/>
              <a:gd name="connsiteX1" fmla="*/ 2543625 w 2605533"/>
              <a:gd name="connsiteY1" fmla="*/ 1556090 h 2489305"/>
              <a:gd name="connsiteX2" fmla="*/ 1053670 w 2605533"/>
              <a:gd name="connsiteY2" fmla="*/ 65087 h 2489305"/>
              <a:gd name="connsiteX3" fmla="*/ 1018415 w 2605533"/>
              <a:gd name="connsiteY3" fmla="*/ 31720 h 2489305"/>
              <a:gd name="connsiteX4" fmla="*/ 855989 w 2605533"/>
              <a:gd name="connsiteY4" fmla="*/ 31720 h 2489305"/>
              <a:gd name="connsiteX5" fmla="*/ 817166 w 2605533"/>
              <a:gd name="connsiteY5" fmla="*/ 68864 h 2489305"/>
              <a:gd name="connsiteX6" fmla="*/ 0 w 2605533"/>
              <a:gd name="connsiteY6" fmla="*/ 880365 h 2489305"/>
              <a:gd name="connsiteX7" fmla="*/ 83941 w 2605533"/>
              <a:gd name="connsiteY7" fmla="*/ 1028730 h 2489305"/>
              <a:gd name="connsiteX8" fmla="*/ 543938 w 2605533"/>
              <a:gd name="connsiteY8" fmla="*/ 1476556 h 2489305"/>
              <a:gd name="connsiteX9" fmla="*/ 1159856 w 2605533"/>
              <a:gd name="connsiteY9" fmla="*/ 1785879 h 2489305"/>
              <a:gd name="connsiteX10" fmla="*/ 1733383 w 2605533"/>
              <a:gd name="connsiteY10" fmla="*/ 2300438 h 2489305"/>
              <a:gd name="connsiteX11" fmla="*/ 1840198 w 2605533"/>
              <a:gd name="connsiteY11" fmla="*/ 2489305 h 2489305"/>
              <a:gd name="connsiteX12" fmla="*/ 1845025 w 2605533"/>
              <a:gd name="connsiteY12" fmla="*/ 2485108 h 2489305"/>
              <a:gd name="connsiteX13" fmla="*/ 2539008 w 2605533"/>
              <a:gd name="connsiteY13" fmla="*/ 1791125 h 2489305"/>
              <a:gd name="connsiteX14" fmla="*/ 2578460 w 2605533"/>
              <a:gd name="connsiteY14" fmla="*/ 1747056 h 2489305"/>
              <a:gd name="connsiteX15" fmla="*/ 2605531 w 2605533"/>
              <a:gd name="connsiteY15" fmla="*/ 1665424 h 2489305"/>
              <a:gd name="connsiteX16" fmla="*/ 2576782 w 2605533"/>
              <a:gd name="connsiteY16" fmla="*/ 1591346 h 2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5533" h="2489305">
                <a:moveTo>
                  <a:pt x="2576782" y="1591346"/>
                </a:moveTo>
                <a:cubicBezTo>
                  <a:pt x="2566499" y="1578964"/>
                  <a:pt x="2555796" y="1567422"/>
                  <a:pt x="2543625" y="1556090"/>
                </a:cubicBezTo>
                <a:lnTo>
                  <a:pt x="1053670" y="65087"/>
                </a:lnTo>
                <a:cubicBezTo>
                  <a:pt x="1042485" y="53377"/>
                  <a:pt x="1030713" y="42242"/>
                  <a:pt x="1018415" y="31720"/>
                </a:cubicBezTo>
                <a:cubicBezTo>
                  <a:pt x="972541" y="-10573"/>
                  <a:pt x="901871" y="-10573"/>
                  <a:pt x="855989" y="31720"/>
                </a:cubicBezTo>
                <a:cubicBezTo>
                  <a:pt x="842391" y="43394"/>
                  <a:pt x="829430" y="55795"/>
                  <a:pt x="817166" y="68864"/>
                </a:cubicBezTo>
                <a:cubicBezTo>
                  <a:pt x="586748" y="298863"/>
                  <a:pt x="232517" y="648268"/>
                  <a:pt x="0" y="880365"/>
                </a:cubicBezTo>
                <a:cubicBezTo>
                  <a:pt x="25602" y="931359"/>
                  <a:pt x="53513" y="981094"/>
                  <a:pt x="83941" y="1028730"/>
                </a:cubicBezTo>
                <a:cubicBezTo>
                  <a:pt x="198817" y="1212996"/>
                  <a:pt x="356659" y="1366661"/>
                  <a:pt x="543938" y="1476556"/>
                </a:cubicBezTo>
                <a:cubicBezTo>
                  <a:pt x="728399" y="1590716"/>
                  <a:pt x="942658" y="1665424"/>
                  <a:pt x="1159856" y="1785879"/>
                </a:cubicBezTo>
                <a:cubicBezTo>
                  <a:pt x="1391218" y="1906502"/>
                  <a:pt x="1588480" y="2083450"/>
                  <a:pt x="1733383" y="2300438"/>
                </a:cubicBezTo>
                <a:cubicBezTo>
                  <a:pt x="1772668" y="2361232"/>
                  <a:pt x="1808343" y="2424314"/>
                  <a:pt x="1840198" y="2489305"/>
                </a:cubicBezTo>
                <a:lnTo>
                  <a:pt x="1845025" y="2485108"/>
                </a:lnTo>
                <a:cubicBezTo>
                  <a:pt x="2076430" y="2253851"/>
                  <a:pt x="2307750" y="2022530"/>
                  <a:pt x="2539008" y="1791125"/>
                </a:cubicBezTo>
                <a:cubicBezTo>
                  <a:pt x="2552921" y="1777149"/>
                  <a:pt x="2566100" y="1762438"/>
                  <a:pt x="2578460" y="1747056"/>
                </a:cubicBezTo>
                <a:cubicBezTo>
                  <a:pt x="2596193" y="1723553"/>
                  <a:pt x="2605699" y="1694866"/>
                  <a:pt x="2605531" y="1665424"/>
                </a:cubicBezTo>
                <a:cubicBezTo>
                  <a:pt x="2603831" y="1638353"/>
                  <a:pt x="2593800" y="1612472"/>
                  <a:pt x="2576782" y="1591346"/>
                </a:cubicBezTo>
                <a:close/>
              </a:path>
            </a:pathLst>
          </a:custGeom>
          <a:solidFill>
            <a:srgbClr val="708BAC">
              <a:alpha val="44000"/>
            </a:srgbClr>
          </a:solidFill>
          <a:ln w="20955" cap="flat">
            <a:noFill/>
            <a:prstDash val="solid"/>
            <a:miter/>
          </a:ln>
        </p:spPr>
        <p:txBody>
          <a:bodyPr rtlCol="0" anchor="ctr"/>
          <a:lstStyle/>
          <a:p>
            <a:endParaRPr lang="en-US"/>
          </a:p>
        </p:txBody>
      </p:sp>
    </p:spTree>
    <p:extLst>
      <p:ext uri="{BB962C8B-B14F-4D97-AF65-F5344CB8AC3E}">
        <p14:creationId xmlns:p14="http://schemas.microsoft.com/office/powerpoint/2010/main" val="31646209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CAE3165-AF44-4D23-9A29-496C65EE7D5C}"/>
              </a:ext>
            </a:extLst>
          </p:cNvPr>
          <p:cNvSpPr/>
          <p:nvPr/>
        </p:nvSpPr>
        <p:spPr>
          <a:xfrm>
            <a:off x="1" y="0"/>
            <a:ext cx="12192000" cy="6848724"/>
          </a:xfrm>
          <a:prstGeom prst="rect">
            <a:avLst/>
          </a:prstGeom>
          <a:solidFill>
            <a:srgbClr val="DD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picture containing person, outdoor, outdoor object, colorful&#10;&#10;Description automatically generated">
            <a:extLst>
              <a:ext uri="{FF2B5EF4-FFF2-40B4-BE49-F238E27FC236}">
                <a16:creationId xmlns:a16="http://schemas.microsoft.com/office/drawing/2014/main" id="{00A3E25C-A372-4861-9F0C-A3DB47E2FBB8}"/>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840" t="628" r="27463" b="-89"/>
          <a:stretch/>
        </p:blipFill>
        <p:spPr>
          <a:xfrm>
            <a:off x="10106202" y="1090"/>
            <a:ext cx="2085799" cy="2575570"/>
          </a:xfrm>
          <a:custGeom>
            <a:avLst/>
            <a:gdLst>
              <a:gd name="connsiteX0" fmla="*/ 2085799 w 2085799"/>
              <a:gd name="connsiteY0" fmla="*/ 0 h 2575570"/>
              <a:gd name="connsiteX1" fmla="*/ 2085799 w 2085799"/>
              <a:gd name="connsiteY1" fmla="*/ 2185780 h 2575570"/>
              <a:gd name="connsiteX2" fmla="*/ 1749198 w 2085799"/>
              <a:gd name="connsiteY2" fmla="*/ 2535706 h 2575570"/>
              <a:gd name="connsiteX3" fmla="*/ 1565443 w 2085799"/>
              <a:gd name="connsiteY3" fmla="*/ 2539273 h 2575570"/>
              <a:gd name="connsiteX4" fmla="*/ 39866 w 2085799"/>
              <a:gd name="connsiteY4" fmla="*/ 1071793 h 2575570"/>
              <a:gd name="connsiteX5" fmla="*/ 36299 w 2085799"/>
              <a:gd name="connsiteY5" fmla="*/ 888037 h 2575570"/>
              <a:gd name="connsiteX6" fmla="*/ 890517 w 2085799"/>
              <a:gd name="connsiteY6" fmla="*/ 0 h 25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799" h="2575570">
                <a:moveTo>
                  <a:pt x="2085799" y="0"/>
                </a:moveTo>
                <a:lnTo>
                  <a:pt x="2085799" y="2185780"/>
                </a:lnTo>
                <a:lnTo>
                  <a:pt x="1749198" y="2535706"/>
                </a:lnTo>
                <a:cubicBezTo>
                  <a:pt x="1699441" y="2587433"/>
                  <a:pt x="1617171" y="2589030"/>
                  <a:pt x="1565443" y="2539273"/>
                </a:cubicBezTo>
                <a:lnTo>
                  <a:pt x="39866" y="1071793"/>
                </a:lnTo>
                <a:cubicBezTo>
                  <a:pt x="-11862" y="1022035"/>
                  <a:pt x="-13459" y="939765"/>
                  <a:pt x="36299" y="888037"/>
                </a:cubicBezTo>
                <a:lnTo>
                  <a:pt x="890517" y="0"/>
                </a:lnTo>
                <a:close/>
              </a:path>
            </a:pathLst>
          </a:custGeom>
        </p:spPr>
      </p:pic>
      <p:pic>
        <p:nvPicPr>
          <p:cNvPr id="44" name="Picture 43" descr="A person raising the hands&#10;&#10;Description automatically generated with low confidence">
            <a:extLst>
              <a:ext uri="{FF2B5EF4-FFF2-40B4-BE49-F238E27FC236}">
                <a16:creationId xmlns:a16="http://schemas.microsoft.com/office/drawing/2014/main" id="{537D450C-9F16-49CF-87BA-9FF35C02CDF5}"/>
              </a:ext>
            </a:extLst>
          </p:cNvPr>
          <p:cNvPicPr>
            <a:picLocks noChangeAspect="1"/>
          </p:cNvPicPr>
          <p:nvPr/>
        </p:nvPicPr>
        <p:blipFill>
          <a:blip r:embed="rId4" cstate="print">
            <a:extLst>
              <a:ext uri="{28A0092B-C50C-407E-A947-70E740481C1C}">
                <a14:useLocalDpi xmlns:a14="http://schemas.microsoft.com/office/drawing/2010/main" val="0"/>
              </a:ext>
            </a:extLst>
          </a:blip>
          <a:srcRect l="6232" t="3692" r="53398" b="10139"/>
          <a:stretch>
            <a:fillRect/>
          </a:stretch>
        </p:blipFill>
        <p:spPr>
          <a:xfrm>
            <a:off x="10179916" y="3985811"/>
            <a:ext cx="2015992" cy="2871841"/>
          </a:xfrm>
          <a:custGeom>
            <a:avLst/>
            <a:gdLst>
              <a:gd name="connsiteX0" fmla="*/ 1636667 w 2015992"/>
              <a:gd name="connsiteY0" fmla="*/ 25 h 2871841"/>
              <a:gd name="connsiteX1" fmla="*/ 1729284 w 2015992"/>
              <a:gd name="connsiteY1" fmla="*/ 36298 h 2871841"/>
              <a:gd name="connsiteX2" fmla="*/ 2015992 w 2015992"/>
              <a:gd name="connsiteY2" fmla="*/ 312087 h 2871841"/>
              <a:gd name="connsiteX3" fmla="*/ 2015992 w 2015992"/>
              <a:gd name="connsiteY3" fmla="*/ 2871841 h 2871841"/>
              <a:gd name="connsiteX4" fmla="*/ 1161833 w 2015992"/>
              <a:gd name="connsiteY4" fmla="*/ 2871841 h 2871841"/>
              <a:gd name="connsiteX5" fmla="*/ 39865 w 2015992"/>
              <a:gd name="connsiteY5" fmla="*/ 1792601 h 2871841"/>
              <a:gd name="connsiteX6" fmla="*/ 36298 w 2015992"/>
              <a:gd name="connsiteY6" fmla="*/ 1608845 h 2871841"/>
              <a:gd name="connsiteX7" fmla="*/ 1545529 w 2015992"/>
              <a:gd name="connsiteY7" fmla="*/ 39864 h 2871841"/>
              <a:gd name="connsiteX8" fmla="*/ 1636667 w 2015992"/>
              <a:gd name="connsiteY8" fmla="*/ 25 h 28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992" h="2871841">
                <a:moveTo>
                  <a:pt x="1636667" y="25"/>
                </a:moveTo>
                <a:cubicBezTo>
                  <a:pt x="1669921" y="-621"/>
                  <a:pt x="1703420" y="11419"/>
                  <a:pt x="1729284" y="36298"/>
                </a:cubicBezTo>
                <a:lnTo>
                  <a:pt x="2015992" y="312087"/>
                </a:lnTo>
                <a:lnTo>
                  <a:pt x="2015992" y="2871841"/>
                </a:lnTo>
                <a:lnTo>
                  <a:pt x="1161833" y="2871841"/>
                </a:lnTo>
                <a:lnTo>
                  <a:pt x="39865" y="1792601"/>
                </a:lnTo>
                <a:cubicBezTo>
                  <a:pt x="-11862" y="1742843"/>
                  <a:pt x="-13459" y="1660573"/>
                  <a:pt x="36298" y="1608845"/>
                </a:cubicBezTo>
                <a:lnTo>
                  <a:pt x="1545529" y="39864"/>
                </a:lnTo>
                <a:cubicBezTo>
                  <a:pt x="1570407" y="14001"/>
                  <a:pt x="1603414" y="669"/>
                  <a:pt x="1636667" y="25"/>
                </a:cubicBezTo>
                <a:close/>
              </a:path>
            </a:pathLst>
          </a:custGeom>
        </p:spPr>
      </p:pic>
      <p:sp>
        <p:nvSpPr>
          <p:cNvPr id="45" name="Freeform: Shape 44">
            <a:extLst>
              <a:ext uri="{FF2B5EF4-FFF2-40B4-BE49-F238E27FC236}">
                <a16:creationId xmlns:a16="http://schemas.microsoft.com/office/drawing/2014/main" id="{7E255052-DB71-41F5-A2FC-06300F0613C6}"/>
              </a:ext>
            </a:extLst>
          </p:cNvPr>
          <p:cNvSpPr/>
          <p:nvPr/>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A1260459-BC4A-4D5B-BDD6-E912FD5FE359}"/>
              </a:ext>
            </a:extLst>
          </p:cNvPr>
          <p:cNvSpPr/>
          <p:nvPr/>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7" name="Picture 46">
            <a:extLst>
              <a:ext uri="{FF2B5EF4-FFF2-40B4-BE49-F238E27FC236}">
                <a16:creationId xmlns:a16="http://schemas.microsoft.com/office/drawing/2014/main" id="{AFEECFE1-FC14-4C0D-932B-28B6B1896B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056" t="993" r="397" b="4123"/>
          <a:stretch/>
        </p:blipFill>
        <p:spPr>
          <a:xfrm>
            <a:off x="7731409" y="2620657"/>
            <a:ext cx="1958420" cy="1956806"/>
          </a:xfrm>
          <a:custGeom>
            <a:avLst/>
            <a:gdLst>
              <a:gd name="connsiteX0" fmla="*/ 781821 w 2209393"/>
              <a:gd name="connsiteY0" fmla="*/ 0 h 2207572"/>
              <a:gd name="connsiteX1" fmla="*/ 842962 w 2209393"/>
              <a:gd name="connsiteY1" fmla="*/ 144656 h 2207572"/>
              <a:gd name="connsiteX2" fmla="*/ 894996 w 2209393"/>
              <a:gd name="connsiteY2" fmla="*/ 245344 h 2207572"/>
              <a:gd name="connsiteX3" fmla="*/ 953015 w 2209393"/>
              <a:gd name="connsiteY3" fmla="*/ 342388 h 2207572"/>
              <a:gd name="connsiteX4" fmla="*/ 1015978 w 2209393"/>
              <a:gd name="connsiteY4" fmla="*/ 437612 h 2207572"/>
              <a:gd name="connsiteX5" fmla="*/ 1087525 w 2209393"/>
              <a:gd name="connsiteY5" fmla="*/ 528413 h 2207572"/>
              <a:gd name="connsiteX6" fmla="*/ 1163756 w 2209393"/>
              <a:gd name="connsiteY6" fmla="*/ 614790 h 2207572"/>
              <a:gd name="connsiteX7" fmla="*/ 1244150 w 2209393"/>
              <a:gd name="connsiteY7" fmla="*/ 697525 h 2207572"/>
              <a:gd name="connsiteX8" fmla="*/ 1418987 w 2209393"/>
              <a:gd name="connsiteY8" fmla="*/ 846084 h 2207572"/>
              <a:gd name="connsiteX9" fmla="*/ 2143310 w 2209393"/>
              <a:gd name="connsiteY9" fmla="*/ 1319600 h 2207572"/>
              <a:gd name="connsiteX10" fmla="*/ 2209393 w 2209393"/>
              <a:gd name="connsiteY10" fmla="*/ 1367212 h 2207572"/>
              <a:gd name="connsiteX11" fmla="*/ 1392189 w 2209393"/>
              <a:gd name="connsiteY11" fmla="*/ 2177652 h 2207572"/>
              <a:gd name="connsiteX12" fmla="*/ 1363309 w 2209393"/>
              <a:gd name="connsiteY12" fmla="*/ 2205751 h 2207572"/>
              <a:gd name="connsiteX13" fmla="*/ 1360803 w 2209393"/>
              <a:gd name="connsiteY13" fmla="*/ 2207572 h 2207572"/>
              <a:gd name="connsiteX14" fmla="*/ 1300294 w 2209393"/>
              <a:gd name="connsiteY14" fmla="*/ 2207572 h 2207572"/>
              <a:gd name="connsiteX15" fmla="*/ 1295144 w 2209393"/>
              <a:gd name="connsiteY15" fmla="*/ 2203670 h 2207572"/>
              <a:gd name="connsiteX16" fmla="*/ 1261842 w 2209393"/>
              <a:gd name="connsiteY16" fmla="*/ 2170888 h 2207572"/>
              <a:gd name="connsiteX17" fmla="*/ 88459 w 2209393"/>
              <a:gd name="connsiteY17" fmla="*/ 998546 h 2207572"/>
              <a:gd name="connsiteX18" fmla="*/ 41888 w 2209393"/>
              <a:gd name="connsiteY18" fmla="*/ 950414 h 2207572"/>
              <a:gd name="connsiteX19" fmla="*/ 0 w 2209393"/>
              <a:gd name="connsiteY19" fmla="*/ 842963 h 2207572"/>
              <a:gd name="connsiteX20" fmla="*/ 35384 w 2209393"/>
              <a:gd name="connsiteY20" fmla="*/ 747739 h 2207572"/>
              <a:gd name="connsiteX21" fmla="*/ 76752 w 2209393"/>
              <a:gd name="connsiteY21" fmla="*/ 704030 h 2207572"/>
              <a:gd name="connsiteX22" fmla="*/ 781821 w 2209393"/>
              <a:gd name="connsiteY22" fmla="*/ 0 h 22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9393" h="2207572">
                <a:moveTo>
                  <a:pt x="781821" y="0"/>
                </a:moveTo>
                <a:cubicBezTo>
                  <a:pt x="800294" y="49433"/>
                  <a:pt x="820847" y="96784"/>
                  <a:pt x="842962" y="144656"/>
                </a:cubicBezTo>
                <a:lnTo>
                  <a:pt x="894996" y="245344"/>
                </a:lnTo>
                <a:cubicBezTo>
                  <a:pt x="911908" y="278906"/>
                  <a:pt x="931941" y="310908"/>
                  <a:pt x="953015" y="342388"/>
                </a:cubicBezTo>
                <a:cubicBezTo>
                  <a:pt x="974090" y="373869"/>
                  <a:pt x="992041" y="407952"/>
                  <a:pt x="1015978" y="437612"/>
                </a:cubicBezTo>
                <a:lnTo>
                  <a:pt x="1087525" y="528413"/>
                </a:lnTo>
                <a:cubicBezTo>
                  <a:pt x="1111178" y="558710"/>
                  <a:pt x="1136635" y="587556"/>
                  <a:pt x="1163756" y="614790"/>
                </a:cubicBezTo>
                <a:cubicBezTo>
                  <a:pt x="1190554" y="642108"/>
                  <a:pt x="1215270" y="671508"/>
                  <a:pt x="1244150" y="697525"/>
                </a:cubicBezTo>
                <a:cubicBezTo>
                  <a:pt x="1300867" y="748779"/>
                  <a:pt x="1357845" y="801075"/>
                  <a:pt x="1418987" y="846084"/>
                </a:cubicBezTo>
                <a:cubicBezTo>
                  <a:pt x="1660167" y="1033409"/>
                  <a:pt x="1926584" y="1163496"/>
                  <a:pt x="2143310" y="1319600"/>
                </a:cubicBezTo>
                <a:cubicBezTo>
                  <a:pt x="2165945" y="1334950"/>
                  <a:pt x="2186758" y="1350301"/>
                  <a:pt x="2209393" y="1367212"/>
                </a:cubicBezTo>
                <a:cubicBezTo>
                  <a:pt x="1962749" y="1613076"/>
                  <a:pt x="1630508" y="1939594"/>
                  <a:pt x="1392189" y="2177652"/>
                </a:cubicBezTo>
                <a:cubicBezTo>
                  <a:pt x="1382562" y="2187279"/>
                  <a:pt x="1373455" y="2196905"/>
                  <a:pt x="1363309" y="2205751"/>
                </a:cubicBezTo>
                <a:lnTo>
                  <a:pt x="1360803" y="2207572"/>
                </a:lnTo>
                <a:lnTo>
                  <a:pt x="1300294" y="2207572"/>
                </a:lnTo>
                <a:lnTo>
                  <a:pt x="1295144" y="2203670"/>
                </a:lnTo>
                <a:cubicBezTo>
                  <a:pt x="1283696" y="2193262"/>
                  <a:pt x="1272768" y="2181815"/>
                  <a:pt x="1261842" y="2170888"/>
                </a:cubicBezTo>
                <a:lnTo>
                  <a:pt x="88459" y="998546"/>
                </a:lnTo>
                <a:cubicBezTo>
                  <a:pt x="72589" y="982676"/>
                  <a:pt x="56718" y="967064"/>
                  <a:pt x="41888" y="950414"/>
                </a:cubicBezTo>
                <a:cubicBezTo>
                  <a:pt x="16654" y="920078"/>
                  <a:pt x="1954" y="882371"/>
                  <a:pt x="0" y="842963"/>
                </a:cubicBezTo>
                <a:cubicBezTo>
                  <a:pt x="1412" y="808276"/>
                  <a:pt x="13803" y="774933"/>
                  <a:pt x="35384" y="747739"/>
                </a:cubicBezTo>
                <a:cubicBezTo>
                  <a:pt x="48393" y="732648"/>
                  <a:pt x="62442" y="718078"/>
                  <a:pt x="76752" y="704030"/>
                </a:cubicBezTo>
                <a:cubicBezTo>
                  <a:pt x="272662" y="508119"/>
                  <a:pt x="689980" y="91321"/>
                  <a:pt x="781821" y="0"/>
                </a:cubicBezTo>
                <a:close/>
              </a:path>
            </a:pathLst>
          </a:custGeom>
        </p:spPr>
      </p:pic>
      <p:sp>
        <p:nvSpPr>
          <p:cNvPr id="48" name="Freeform: Shape 47">
            <a:extLst>
              <a:ext uri="{FF2B5EF4-FFF2-40B4-BE49-F238E27FC236}">
                <a16:creationId xmlns:a16="http://schemas.microsoft.com/office/drawing/2014/main" id="{159575B1-A267-4B26-8C59-699ED555E616}"/>
              </a:ext>
            </a:extLst>
          </p:cNvPr>
          <p:cNvSpPr/>
          <p:nvPr/>
        </p:nvSpPr>
        <p:spPr>
          <a:xfrm>
            <a:off x="9157271" y="4055207"/>
            <a:ext cx="1261289" cy="1384718"/>
          </a:xfrm>
          <a:custGeom>
            <a:avLst/>
            <a:gdLst>
              <a:gd name="connsiteX0" fmla="*/ 885453 w 1000661"/>
              <a:gd name="connsiteY0" fmla="*/ 260637 h 1098584"/>
              <a:gd name="connsiteX1" fmla="*/ 848938 w 1000661"/>
              <a:gd name="connsiteY1" fmla="*/ 195793 h 1098584"/>
              <a:gd name="connsiteX2" fmla="*/ 809906 w 1000661"/>
              <a:gd name="connsiteY2" fmla="*/ 132837 h 1098584"/>
              <a:gd name="connsiteX3" fmla="*/ 717151 w 1000661"/>
              <a:gd name="connsiteY3" fmla="*/ 16159 h 1098584"/>
              <a:gd name="connsiteX4" fmla="*/ 702881 w 1000661"/>
              <a:gd name="connsiteY4" fmla="*/ 0 h 1098584"/>
              <a:gd name="connsiteX5" fmla="*/ 634889 w 1000661"/>
              <a:gd name="connsiteY5" fmla="*/ 70511 h 1098584"/>
              <a:gd name="connsiteX6" fmla="*/ 39956 w 1000661"/>
              <a:gd name="connsiteY6" fmla="*/ 665023 h 1098584"/>
              <a:gd name="connsiteX7" fmla="*/ 24637 w 1000661"/>
              <a:gd name="connsiteY7" fmla="*/ 680343 h 1098584"/>
              <a:gd name="connsiteX8" fmla="*/ 22748 w 1000661"/>
              <a:gd name="connsiteY8" fmla="*/ 750224 h 1098584"/>
              <a:gd name="connsiteX9" fmla="*/ 34080 w 1000661"/>
              <a:gd name="connsiteY9" fmla="*/ 761766 h 1098584"/>
              <a:gd name="connsiteX10" fmla="*/ 316542 w 1000661"/>
              <a:gd name="connsiteY10" fmla="*/ 1043807 h 1098584"/>
              <a:gd name="connsiteX11" fmla="*/ 343823 w 1000661"/>
              <a:gd name="connsiteY11" fmla="*/ 1069829 h 1098584"/>
              <a:gd name="connsiteX12" fmla="*/ 418321 w 1000661"/>
              <a:gd name="connsiteY12" fmla="*/ 1098579 h 1098584"/>
              <a:gd name="connsiteX13" fmla="*/ 531851 w 1000661"/>
              <a:gd name="connsiteY13" fmla="*/ 1047165 h 1098584"/>
              <a:gd name="connsiteX14" fmla="*/ 1000662 w 1000661"/>
              <a:gd name="connsiteY14" fmla="*/ 578144 h 1098584"/>
              <a:gd name="connsiteX15" fmla="*/ 885453 w 1000661"/>
              <a:gd name="connsiteY15" fmla="*/ 260637 h 109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661" h="1098584">
                <a:moveTo>
                  <a:pt x="885453" y="260637"/>
                </a:moveTo>
                <a:cubicBezTo>
                  <a:pt x="875589" y="237344"/>
                  <a:pt x="860900" y="218667"/>
                  <a:pt x="848938" y="195793"/>
                </a:cubicBezTo>
                <a:cubicBezTo>
                  <a:pt x="837019" y="174157"/>
                  <a:pt x="823987" y="153150"/>
                  <a:pt x="809906" y="132837"/>
                </a:cubicBezTo>
                <a:cubicBezTo>
                  <a:pt x="781743" y="91832"/>
                  <a:pt x="750748" y="52841"/>
                  <a:pt x="717151" y="16159"/>
                </a:cubicBezTo>
                <a:cubicBezTo>
                  <a:pt x="712744" y="10703"/>
                  <a:pt x="707707" y="5456"/>
                  <a:pt x="702881" y="0"/>
                </a:cubicBezTo>
                <a:lnTo>
                  <a:pt x="634889" y="70511"/>
                </a:lnTo>
                <a:lnTo>
                  <a:pt x="39956" y="665023"/>
                </a:lnTo>
                <a:cubicBezTo>
                  <a:pt x="34710" y="670060"/>
                  <a:pt x="29673" y="675096"/>
                  <a:pt x="24637" y="680343"/>
                </a:cubicBezTo>
                <a:cubicBezTo>
                  <a:pt x="-7890" y="714129"/>
                  <a:pt x="-7890" y="717906"/>
                  <a:pt x="22748" y="750224"/>
                </a:cubicBezTo>
                <a:lnTo>
                  <a:pt x="34080" y="761766"/>
                </a:lnTo>
                <a:lnTo>
                  <a:pt x="316542" y="1043807"/>
                </a:lnTo>
                <a:cubicBezTo>
                  <a:pt x="325356" y="1052831"/>
                  <a:pt x="334379" y="1061645"/>
                  <a:pt x="343823" y="1069829"/>
                </a:cubicBezTo>
                <a:cubicBezTo>
                  <a:pt x="364806" y="1087373"/>
                  <a:pt x="390998" y="1097467"/>
                  <a:pt x="418321" y="1098579"/>
                </a:cubicBezTo>
                <a:cubicBezTo>
                  <a:pt x="461886" y="1098957"/>
                  <a:pt x="503416" y="1080154"/>
                  <a:pt x="531851" y="1047165"/>
                </a:cubicBezTo>
                <a:cubicBezTo>
                  <a:pt x="687708" y="890342"/>
                  <a:pt x="843965" y="734002"/>
                  <a:pt x="1000662" y="578144"/>
                </a:cubicBezTo>
                <a:cubicBezTo>
                  <a:pt x="973633" y="468517"/>
                  <a:pt x="934999" y="362080"/>
                  <a:pt x="885453" y="260637"/>
                </a:cubicBezTo>
                <a:close/>
              </a:path>
            </a:pathLst>
          </a:custGeom>
          <a:solidFill>
            <a:srgbClr val="708BAC">
              <a:alpha val="44000"/>
            </a:srgbClr>
          </a:solidFill>
          <a:ln w="2095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30F6A8A-7508-4055-9E98-2AFD28625FEC}"/>
              </a:ext>
            </a:extLst>
          </p:cNvPr>
          <p:cNvSpPr/>
          <p:nvPr/>
        </p:nvSpPr>
        <p:spPr>
          <a:xfrm>
            <a:off x="8512502" y="1232315"/>
            <a:ext cx="3284159" cy="3137660"/>
          </a:xfrm>
          <a:custGeom>
            <a:avLst/>
            <a:gdLst>
              <a:gd name="connsiteX0" fmla="*/ 2576782 w 2605533"/>
              <a:gd name="connsiteY0" fmla="*/ 1591346 h 2489305"/>
              <a:gd name="connsiteX1" fmla="*/ 2543625 w 2605533"/>
              <a:gd name="connsiteY1" fmla="*/ 1556090 h 2489305"/>
              <a:gd name="connsiteX2" fmla="*/ 1053670 w 2605533"/>
              <a:gd name="connsiteY2" fmla="*/ 65087 h 2489305"/>
              <a:gd name="connsiteX3" fmla="*/ 1018415 w 2605533"/>
              <a:gd name="connsiteY3" fmla="*/ 31720 h 2489305"/>
              <a:gd name="connsiteX4" fmla="*/ 855989 w 2605533"/>
              <a:gd name="connsiteY4" fmla="*/ 31720 h 2489305"/>
              <a:gd name="connsiteX5" fmla="*/ 817166 w 2605533"/>
              <a:gd name="connsiteY5" fmla="*/ 68864 h 2489305"/>
              <a:gd name="connsiteX6" fmla="*/ 0 w 2605533"/>
              <a:gd name="connsiteY6" fmla="*/ 880365 h 2489305"/>
              <a:gd name="connsiteX7" fmla="*/ 83941 w 2605533"/>
              <a:gd name="connsiteY7" fmla="*/ 1028730 h 2489305"/>
              <a:gd name="connsiteX8" fmla="*/ 543938 w 2605533"/>
              <a:gd name="connsiteY8" fmla="*/ 1476556 h 2489305"/>
              <a:gd name="connsiteX9" fmla="*/ 1159856 w 2605533"/>
              <a:gd name="connsiteY9" fmla="*/ 1785879 h 2489305"/>
              <a:gd name="connsiteX10" fmla="*/ 1733383 w 2605533"/>
              <a:gd name="connsiteY10" fmla="*/ 2300438 h 2489305"/>
              <a:gd name="connsiteX11" fmla="*/ 1840198 w 2605533"/>
              <a:gd name="connsiteY11" fmla="*/ 2489305 h 2489305"/>
              <a:gd name="connsiteX12" fmla="*/ 1845025 w 2605533"/>
              <a:gd name="connsiteY12" fmla="*/ 2485108 h 2489305"/>
              <a:gd name="connsiteX13" fmla="*/ 2539008 w 2605533"/>
              <a:gd name="connsiteY13" fmla="*/ 1791125 h 2489305"/>
              <a:gd name="connsiteX14" fmla="*/ 2578460 w 2605533"/>
              <a:gd name="connsiteY14" fmla="*/ 1747056 h 2489305"/>
              <a:gd name="connsiteX15" fmla="*/ 2605531 w 2605533"/>
              <a:gd name="connsiteY15" fmla="*/ 1665424 h 2489305"/>
              <a:gd name="connsiteX16" fmla="*/ 2576782 w 2605533"/>
              <a:gd name="connsiteY16" fmla="*/ 1591346 h 2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5533" h="2489305">
                <a:moveTo>
                  <a:pt x="2576782" y="1591346"/>
                </a:moveTo>
                <a:cubicBezTo>
                  <a:pt x="2566499" y="1578964"/>
                  <a:pt x="2555796" y="1567422"/>
                  <a:pt x="2543625" y="1556090"/>
                </a:cubicBezTo>
                <a:lnTo>
                  <a:pt x="1053670" y="65087"/>
                </a:lnTo>
                <a:cubicBezTo>
                  <a:pt x="1042485" y="53377"/>
                  <a:pt x="1030713" y="42242"/>
                  <a:pt x="1018415" y="31720"/>
                </a:cubicBezTo>
                <a:cubicBezTo>
                  <a:pt x="972541" y="-10573"/>
                  <a:pt x="901871" y="-10573"/>
                  <a:pt x="855989" y="31720"/>
                </a:cubicBezTo>
                <a:cubicBezTo>
                  <a:pt x="842391" y="43394"/>
                  <a:pt x="829430" y="55795"/>
                  <a:pt x="817166" y="68864"/>
                </a:cubicBezTo>
                <a:cubicBezTo>
                  <a:pt x="586748" y="298863"/>
                  <a:pt x="232517" y="648268"/>
                  <a:pt x="0" y="880365"/>
                </a:cubicBezTo>
                <a:cubicBezTo>
                  <a:pt x="25602" y="931359"/>
                  <a:pt x="53513" y="981094"/>
                  <a:pt x="83941" y="1028730"/>
                </a:cubicBezTo>
                <a:cubicBezTo>
                  <a:pt x="198817" y="1212996"/>
                  <a:pt x="356659" y="1366661"/>
                  <a:pt x="543938" y="1476556"/>
                </a:cubicBezTo>
                <a:cubicBezTo>
                  <a:pt x="728399" y="1590716"/>
                  <a:pt x="942658" y="1665424"/>
                  <a:pt x="1159856" y="1785879"/>
                </a:cubicBezTo>
                <a:cubicBezTo>
                  <a:pt x="1391218" y="1906502"/>
                  <a:pt x="1588480" y="2083450"/>
                  <a:pt x="1733383" y="2300438"/>
                </a:cubicBezTo>
                <a:cubicBezTo>
                  <a:pt x="1772668" y="2361232"/>
                  <a:pt x="1808343" y="2424314"/>
                  <a:pt x="1840198" y="2489305"/>
                </a:cubicBezTo>
                <a:lnTo>
                  <a:pt x="1845025" y="2485108"/>
                </a:lnTo>
                <a:cubicBezTo>
                  <a:pt x="2076430" y="2253851"/>
                  <a:pt x="2307750" y="2022530"/>
                  <a:pt x="2539008" y="1791125"/>
                </a:cubicBezTo>
                <a:cubicBezTo>
                  <a:pt x="2552921" y="1777149"/>
                  <a:pt x="2566100" y="1762438"/>
                  <a:pt x="2578460" y="1747056"/>
                </a:cubicBezTo>
                <a:cubicBezTo>
                  <a:pt x="2596193" y="1723553"/>
                  <a:pt x="2605699" y="1694866"/>
                  <a:pt x="2605531" y="1665424"/>
                </a:cubicBezTo>
                <a:cubicBezTo>
                  <a:pt x="2603831" y="1638353"/>
                  <a:pt x="2593800" y="1612472"/>
                  <a:pt x="2576782" y="1591346"/>
                </a:cubicBezTo>
                <a:close/>
              </a:path>
            </a:pathLst>
          </a:custGeom>
          <a:solidFill>
            <a:srgbClr val="708BAC">
              <a:alpha val="44000"/>
            </a:srgbClr>
          </a:solidFill>
          <a:ln w="20955" cap="flat">
            <a:noFill/>
            <a:prstDash val="solid"/>
            <a:miter/>
          </a:ln>
        </p:spPr>
        <p:txBody>
          <a:bodyPr rtlCol="0" anchor="ctr"/>
          <a:lstStyle/>
          <a:p>
            <a:endParaRPr lang="en-US"/>
          </a:p>
        </p:txBody>
      </p:sp>
      <p:sp>
        <p:nvSpPr>
          <p:cNvPr id="60" name="Subtitle 2">
            <a:extLst>
              <a:ext uri="{FF2B5EF4-FFF2-40B4-BE49-F238E27FC236}">
                <a16:creationId xmlns:a16="http://schemas.microsoft.com/office/drawing/2014/main" id="{ADF69BAF-1DED-41D9-8310-880AEE28EEA2}"/>
              </a:ext>
            </a:extLst>
          </p:cNvPr>
          <p:cNvSpPr txBox="1">
            <a:spLocks/>
          </p:cNvSpPr>
          <p:nvPr/>
        </p:nvSpPr>
        <p:spPr>
          <a:xfrm>
            <a:off x="889168" y="2524219"/>
            <a:ext cx="5749376" cy="3940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dirty="0">
                <a:solidFill>
                  <a:srgbClr val="5A8AB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rgbClr val="5A8AB5"/>
                </a:solidFill>
              </a:rPr>
              <a:t>Click to edit Master subtitle style</a:t>
            </a:r>
          </a:p>
        </p:txBody>
      </p:sp>
      <p:sp>
        <p:nvSpPr>
          <p:cNvPr id="62" name="Title 1">
            <a:extLst>
              <a:ext uri="{FF2B5EF4-FFF2-40B4-BE49-F238E27FC236}">
                <a16:creationId xmlns:a16="http://schemas.microsoft.com/office/drawing/2014/main" id="{0C3591C1-2927-4797-8E01-677026C73DB5}"/>
              </a:ext>
            </a:extLst>
          </p:cNvPr>
          <p:cNvSpPr>
            <a:spLocks noGrp="1"/>
          </p:cNvSpPr>
          <p:nvPr>
            <p:ph type="ctrTitle"/>
          </p:nvPr>
        </p:nvSpPr>
        <p:spPr>
          <a:xfrm>
            <a:off x="889168" y="752725"/>
            <a:ext cx="5749376" cy="1475238"/>
          </a:xfrm>
        </p:spPr>
        <p:txBody>
          <a:bodyPr anchor="b">
            <a:normAutofit/>
          </a:bodyPr>
          <a:lstStyle>
            <a:lvl1pPr algn="l">
              <a:defRPr sz="4800" b="1">
                <a:solidFill>
                  <a:srgbClr val="074975"/>
                </a:solidFill>
                <a:latin typeface="Century Gothic" panose="020B050202020202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D8C83C1C-D9D9-40D1-BE59-0DC4E66792FA}"/>
              </a:ext>
            </a:extLst>
          </p:cNvPr>
          <p:cNvCxnSpPr>
            <a:cxnSpLocks/>
          </p:cNvCxnSpPr>
          <p:nvPr/>
        </p:nvCxnSpPr>
        <p:spPr>
          <a:xfrm>
            <a:off x="993782" y="3257791"/>
            <a:ext cx="4987376"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1441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CD5624-BCDF-4C41-AEEA-B00767DF8794}"/>
              </a:ext>
            </a:extLst>
          </p:cNvPr>
          <p:cNvSpPr/>
          <p:nvPr/>
        </p:nvSpPr>
        <p:spPr>
          <a:xfrm>
            <a:off x="1" y="0"/>
            <a:ext cx="12192000" cy="6848724"/>
          </a:xfrm>
          <a:prstGeom prst="rect">
            <a:avLst/>
          </a:prstGeom>
          <a:solidFill>
            <a:srgbClr val="DD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6132C6-622C-4CF5-B68D-EED069B62274}"/>
              </a:ext>
            </a:extLst>
          </p:cNvPr>
          <p:cNvSpPr/>
          <p:nvPr/>
        </p:nvSpPr>
        <p:spPr>
          <a:xfrm>
            <a:off x="0" y="-1417"/>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24" name="Rectangle 23">
            <a:extLst>
              <a:ext uri="{FF2B5EF4-FFF2-40B4-BE49-F238E27FC236}">
                <a16:creationId xmlns:a16="http://schemas.microsoft.com/office/drawing/2014/main" id="{629FE0FC-183F-4BA3-B100-26FF77EE361F}"/>
              </a:ext>
            </a:extLst>
          </p:cNvPr>
          <p:cNvSpPr/>
          <p:nvPr/>
        </p:nvSpPr>
        <p:spPr>
          <a:xfrm flipV="1">
            <a:off x="-3" y="6588185"/>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 name="Subtitle 2">
            <a:extLst>
              <a:ext uri="{FF2B5EF4-FFF2-40B4-BE49-F238E27FC236}">
                <a16:creationId xmlns:a16="http://schemas.microsoft.com/office/drawing/2014/main" id="{F18436D0-60C8-4D11-9A2C-8E5F44D1459E}"/>
              </a:ext>
            </a:extLst>
          </p:cNvPr>
          <p:cNvSpPr>
            <a:spLocks noGrp="1"/>
          </p:cNvSpPr>
          <p:nvPr>
            <p:ph type="subTitle" idx="1"/>
          </p:nvPr>
        </p:nvSpPr>
        <p:spPr>
          <a:xfrm>
            <a:off x="1133008" y="2493739"/>
            <a:ext cx="5749376" cy="394095"/>
          </a:xfrm>
        </p:spPr>
        <p:txBody>
          <a:bodyPr>
            <a:normAutofit/>
          </a:bodyPr>
          <a:lstStyle>
            <a:lvl1pPr marL="0" indent="0" algn="l" defTabSz="914400" rtl="0" eaLnBrk="1" latinLnBrk="0" hangingPunct="1">
              <a:buNone/>
              <a:defRPr lang="en-US" sz="2000" b="1" kern="1200" dirty="0">
                <a:solidFill>
                  <a:srgbClr val="5A8AB5"/>
                </a:solidFill>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Shape 10">
            <a:extLst>
              <a:ext uri="{FF2B5EF4-FFF2-40B4-BE49-F238E27FC236}">
                <a16:creationId xmlns:a16="http://schemas.microsoft.com/office/drawing/2014/main" id="{D38843A6-EC18-44FC-B0D5-A37DE25B608C}"/>
              </a:ext>
            </a:extLst>
          </p:cNvPr>
          <p:cNvSpPr/>
          <p:nvPr/>
        </p:nvSpPr>
        <p:spPr>
          <a:xfrm rot="2633279">
            <a:off x="10479872" y="-78213"/>
            <a:ext cx="2376728" cy="2190782"/>
          </a:xfrm>
          <a:custGeom>
            <a:avLst/>
            <a:gdLst>
              <a:gd name="connsiteX0" fmla="*/ 0 w 2376728"/>
              <a:gd name="connsiteY0" fmla="*/ 828630 h 2190782"/>
              <a:gd name="connsiteX1" fmla="*/ 861435 w 2376728"/>
              <a:gd name="connsiteY1" fmla="*/ 0 h 2190782"/>
              <a:gd name="connsiteX2" fmla="*/ 2376728 w 2376728"/>
              <a:gd name="connsiteY2" fmla="*/ 1575284 h 2190782"/>
              <a:gd name="connsiteX3" fmla="*/ 2376728 w 2376728"/>
              <a:gd name="connsiteY3" fmla="*/ 2060823 h 2190782"/>
              <a:gd name="connsiteX4" fmla="*/ 2246769 w 2376728"/>
              <a:gd name="connsiteY4" fmla="*/ 2190782 h 2190782"/>
              <a:gd name="connsiteX5" fmla="*/ 129959 w 2376728"/>
              <a:gd name="connsiteY5" fmla="*/ 2190782 h 2190782"/>
              <a:gd name="connsiteX6" fmla="*/ 0 w 2376728"/>
              <a:gd name="connsiteY6" fmla="*/ 2060823 h 219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728" h="2190782">
                <a:moveTo>
                  <a:pt x="0" y="828630"/>
                </a:moveTo>
                <a:lnTo>
                  <a:pt x="861435" y="0"/>
                </a:lnTo>
                <a:lnTo>
                  <a:pt x="2376728" y="1575284"/>
                </a:lnTo>
                <a:lnTo>
                  <a:pt x="2376728" y="2060823"/>
                </a:lnTo>
                <a:cubicBezTo>
                  <a:pt x="2376728" y="2132597"/>
                  <a:pt x="2318543" y="2190782"/>
                  <a:pt x="2246769" y="2190782"/>
                </a:cubicBezTo>
                <a:lnTo>
                  <a:pt x="129959" y="2190782"/>
                </a:lnTo>
                <a:cubicBezTo>
                  <a:pt x="58185" y="2190782"/>
                  <a:pt x="0" y="2132597"/>
                  <a:pt x="0" y="2060823"/>
                </a:cubicBezTo>
                <a:close/>
              </a:path>
            </a:pathLst>
          </a:custGeom>
          <a:gradFill flip="none" rotWithShape="1">
            <a:gsLst>
              <a:gs pos="0">
                <a:srgbClr val="FCB322">
                  <a:alpha val="42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CFA0CEE2-8162-4BED-AD41-B656C0A6F8DE}"/>
              </a:ext>
            </a:extLst>
          </p:cNvPr>
          <p:cNvSpPr/>
          <p:nvPr/>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61E0CA8-FC54-43A4-85A9-C251D69B238D}"/>
              </a:ext>
            </a:extLst>
          </p:cNvPr>
          <p:cNvSpPr/>
          <p:nvPr/>
        </p:nvSpPr>
        <p:spPr>
          <a:xfrm rot="2633279">
            <a:off x="10649305" y="4389736"/>
            <a:ext cx="2302331" cy="2436952"/>
          </a:xfrm>
          <a:custGeom>
            <a:avLst/>
            <a:gdLst>
              <a:gd name="connsiteX0" fmla="*/ 38064 w 2302331"/>
              <a:gd name="connsiteY0" fmla="*/ 38065 h 2436952"/>
              <a:gd name="connsiteX1" fmla="*/ 129959 w 2302331"/>
              <a:gd name="connsiteY1" fmla="*/ 0 h 2436952"/>
              <a:gd name="connsiteX2" fmla="*/ 527780 w 2302331"/>
              <a:gd name="connsiteY2" fmla="*/ 0 h 2436952"/>
              <a:gd name="connsiteX3" fmla="*/ 2302331 w 2302331"/>
              <a:gd name="connsiteY3" fmla="*/ 1844805 h 2436952"/>
              <a:gd name="connsiteX4" fmla="*/ 1686741 w 2302331"/>
              <a:gd name="connsiteY4" fmla="*/ 2436952 h 2436952"/>
              <a:gd name="connsiteX5" fmla="*/ 129959 w 2302331"/>
              <a:gd name="connsiteY5" fmla="*/ 2436952 h 2436952"/>
              <a:gd name="connsiteX6" fmla="*/ 0 w 2302331"/>
              <a:gd name="connsiteY6" fmla="*/ 2306993 h 2436952"/>
              <a:gd name="connsiteX7" fmla="*/ 0 w 2302331"/>
              <a:gd name="connsiteY7" fmla="*/ 129959 h 2436952"/>
              <a:gd name="connsiteX8" fmla="*/ 38064 w 2302331"/>
              <a:gd name="connsiteY8" fmla="*/ 38065 h 24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2331" h="2436952">
                <a:moveTo>
                  <a:pt x="38064" y="38065"/>
                </a:moveTo>
                <a:cubicBezTo>
                  <a:pt x="61583" y="14546"/>
                  <a:pt x="94072" y="0"/>
                  <a:pt x="129959" y="0"/>
                </a:cubicBezTo>
                <a:lnTo>
                  <a:pt x="527780" y="0"/>
                </a:lnTo>
                <a:lnTo>
                  <a:pt x="2302331" y="1844805"/>
                </a:lnTo>
                <a:lnTo>
                  <a:pt x="1686741" y="2436952"/>
                </a:lnTo>
                <a:lnTo>
                  <a:pt x="129959" y="2436952"/>
                </a:lnTo>
                <a:cubicBezTo>
                  <a:pt x="58185" y="2436952"/>
                  <a:pt x="0" y="2378767"/>
                  <a:pt x="0" y="2306993"/>
                </a:cubicBezTo>
                <a:lnTo>
                  <a:pt x="0" y="129959"/>
                </a:lnTo>
                <a:cubicBezTo>
                  <a:pt x="0" y="94072"/>
                  <a:pt x="14546" y="61582"/>
                  <a:pt x="38064" y="38065"/>
                </a:cubicBezTo>
                <a:close/>
              </a:path>
            </a:pathLst>
          </a:custGeom>
          <a:gradFill flip="none" rotWithShape="1">
            <a:gsLst>
              <a:gs pos="0">
                <a:srgbClr val="E86888">
                  <a:alpha val="18000"/>
                </a:srgbClr>
              </a:gs>
              <a:gs pos="100000">
                <a:srgbClr val="E86888">
                  <a:alpha val="8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755BDE2-51C3-4D95-825A-B5D89AA6DA9D}"/>
              </a:ext>
            </a:extLst>
          </p:cNvPr>
          <p:cNvSpPr/>
          <p:nvPr/>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5">
            <a:extLst>
              <a:ext uri="{FF2B5EF4-FFF2-40B4-BE49-F238E27FC236}">
                <a16:creationId xmlns:a16="http://schemas.microsoft.com/office/drawing/2014/main" id="{112B1278-CFB9-49C3-9851-808E83E5A4D1}"/>
              </a:ext>
            </a:extLst>
          </p:cNvPr>
          <p:cNvGrpSpPr/>
          <p:nvPr/>
        </p:nvGrpSpPr>
        <p:grpSpPr>
          <a:xfrm>
            <a:off x="7518423" y="1249582"/>
            <a:ext cx="4217355" cy="4206240"/>
            <a:chOff x="7528767" y="1044722"/>
            <a:chExt cx="3998968" cy="3997504"/>
          </a:xfrm>
        </p:grpSpPr>
        <p:sp>
          <p:nvSpPr>
            <p:cNvPr id="18" name="Freeform: Shape 17">
              <a:extLst>
                <a:ext uri="{FF2B5EF4-FFF2-40B4-BE49-F238E27FC236}">
                  <a16:creationId xmlns:a16="http://schemas.microsoft.com/office/drawing/2014/main" id="{D0717EA5-33F0-4BB9-AFDC-F3E5D60B74B0}"/>
                </a:ext>
              </a:extLst>
            </p:cNvPr>
            <p:cNvSpPr/>
            <p:nvPr/>
          </p:nvSpPr>
          <p:spPr>
            <a:xfrm>
              <a:off x="9020143" y="3726655"/>
              <a:ext cx="1198307" cy="1315571"/>
            </a:xfrm>
            <a:custGeom>
              <a:avLst/>
              <a:gdLst>
                <a:gd name="connsiteX0" fmla="*/ 1060343 w 1198307"/>
                <a:gd name="connsiteY0" fmla="*/ 312117 h 1315571"/>
                <a:gd name="connsiteX1" fmla="*/ 1016617 w 1198307"/>
                <a:gd name="connsiteY1" fmla="*/ 234465 h 1315571"/>
                <a:gd name="connsiteX2" fmla="*/ 969874 w 1198307"/>
                <a:gd name="connsiteY2" fmla="*/ 159074 h 1315571"/>
                <a:gd name="connsiteX3" fmla="*/ 858799 w 1198307"/>
                <a:gd name="connsiteY3" fmla="*/ 19350 h 1315571"/>
                <a:gd name="connsiteX4" fmla="*/ 841711 w 1198307"/>
                <a:gd name="connsiteY4" fmla="*/ 0 h 1315571"/>
                <a:gd name="connsiteX5" fmla="*/ 760289 w 1198307"/>
                <a:gd name="connsiteY5" fmla="*/ 84438 h 1315571"/>
                <a:gd name="connsiteX6" fmla="*/ 47848 w 1198307"/>
                <a:gd name="connsiteY6" fmla="*/ 796376 h 1315571"/>
                <a:gd name="connsiteX7" fmla="*/ 29503 w 1198307"/>
                <a:gd name="connsiteY7" fmla="*/ 814721 h 1315571"/>
                <a:gd name="connsiteX8" fmla="*/ 27241 w 1198307"/>
                <a:gd name="connsiteY8" fmla="*/ 898404 h 1315571"/>
                <a:gd name="connsiteX9" fmla="*/ 40811 w 1198307"/>
                <a:gd name="connsiteY9" fmla="*/ 912226 h 1315571"/>
                <a:gd name="connsiteX10" fmla="*/ 379064 w 1198307"/>
                <a:gd name="connsiteY10" fmla="*/ 1249975 h 1315571"/>
                <a:gd name="connsiteX11" fmla="*/ 411733 w 1198307"/>
                <a:gd name="connsiteY11" fmla="*/ 1281137 h 1315571"/>
                <a:gd name="connsiteX12" fmla="*/ 500945 w 1198307"/>
                <a:gd name="connsiteY12" fmla="*/ 1315565 h 1315571"/>
                <a:gd name="connsiteX13" fmla="*/ 636900 w 1198307"/>
                <a:gd name="connsiteY13" fmla="*/ 1253996 h 1315571"/>
                <a:gd name="connsiteX14" fmla="*/ 1198308 w 1198307"/>
                <a:gd name="connsiteY14" fmla="*/ 692337 h 1315571"/>
                <a:gd name="connsiteX15" fmla="*/ 1060343 w 1198307"/>
                <a:gd name="connsiteY15" fmla="*/ 312117 h 13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8307" h="1315571">
                  <a:moveTo>
                    <a:pt x="1060343" y="312117"/>
                  </a:moveTo>
                  <a:cubicBezTo>
                    <a:pt x="1048532" y="284223"/>
                    <a:pt x="1030941" y="261857"/>
                    <a:pt x="1016617" y="234465"/>
                  </a:cubicBezTo>
                  <a:cubicBezTo>
                    <a:pt x="1002343" y="208556"/>
                    <a:pt x="986737" y="183400"/>
                    <a:pt x="969874" y="159074"/>
                  </a:cubicBezTo>
                  <a:cubicBezTo>
                    <a:pt x="936150" y="109970"/>
                    <a:pt x="899032" y="63278"/>
                    <a:pt x="858799" y="19350"/>
                  </a:cubicBezTo>
                  <a:cubicBezTo>
                    <a:pt x="853522" y="12816"/>
                    <a:pt x="847490" y="6534"/>
                    <a:pt x="841711" y="0"/>
                  </a:cubicBezTo>
                  <a:lnTo>
                    <a:pt x="760289" y="84438"/>
                  </a:lnTo>
                  <a:lnTo>
                    <a:pt x="47848" y="796376"/>
                  </a:lnTo>
                  <a:cubicBezTo>
                    <a:pt x="41565" y="802407"/>
                    <a:pt x="35534" y="808438"/>
                    <a:pt x="29503" y="814721"/>
                  </a:cubicBezTo>
                  <a:cubicBezTo>
                    <a:pt x="-9449" y="855180"/>
                    <a:pt x="-9449" y="859704"/>
                    <a:pt x="27241" y="898404"/>
                  </a:cubicBezTo>
                  <a:lnTo>
                    <a:pt x="40811" y="912226"/>
                  </a:lnTo>
                  <a:lnTo>
                    <a:pt x="379064" y="1249975"/>
                  </a:lnTo>
                  <a:cubicBezTo>
                    <a:pt x="389619" y="1260782"/>
                    <a:pt x="400425" y="1271336"/>
                    <a:pt x="411733" y="1281137"/>
                  </a:cubicBezTo>
                  <a:cubicBezTo>
                    <a:pt x="436861" y="1302146"/>
                    <a:pt x="468226" y="1314233"/>
                    <a:pt x="500945" y="1315565"/>
                  </a:cubicBezTo>
                  <a:cubicBezTo>
                    <a:pt x="553115" y="1316018"/>
                    <a:pt x="602848" y="1293501"/>
                    <a:pt x="636900" y="1253996"/>
                  </a:cubicBezTo>
                  <a:cubicBezTo>
                    <a:pt x="823541" y="1066199"/>
                    <a:pt x="1010661" y="878978"/>
                    <a:pt x="1198308" y="692337"/>
                  </a:cubicBezTo>
                  <a:cubicBezTo>
                    <a:pt x="1165940" y="561056"/>
                    <a:pt x="1119676" y="433596"/>
                    <a:pt x="1060343" y="312117"/>
                  </a:cubicBezTo>
                  <a:close/>
                </a:path>
              </a:pathLst>
            </a:custGeom>
            <a:gradFill>
              <a:gsLst>
                <a:gs pos="0">
                  <a:srgbClr val="5A8AB5">
                    <a:alpha val="33000"/>
                  </a:srgbClr>
                </a:gs>
                <a:gs pos="100000">
                  <a:srgbClr val="5A8AB5">
                    <a:alpha val="67000"/>
                  </a:srgbClr>
                </a:gs>
              </a:gsLst>
              <a:path path="circle">
                <a:fillToRect l="50000" t="50000" r="50000" b="50000"/>
              </a:path>
            </a:gradFill>
            <a:ln w="2509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B103360-3B30-4A14-A1C4-55C57CE00512}"/>
                </a:ext>
              </a:extLst>
            </p:cNvPr>
            <p:cNvSpPr/>
            <p:nvPr/>
          </p:nvSpPr>
          <p:spPr>
            <a:xfrm>
              <a:off x="7528767" y="2227137"/>
              <a:ext cx="2134055" cy="2147633"/>
            </a:xfrm>
            <a:custGeom>
              <a:avLst/>
              <a:gdLst>
                <a:gd name="connsiteX0" fmla="*/ 2070225 w 2134055"/>
                <a:gd name="connsiteY0" fmla="*/ 1274603 h 2147633"/>
                <a:gd name="connsiteX1" fmla="*/ 1370600 w 2134055"/>
                <a:gd name="connsiteY1" fmla="*/ 817234 h 2147633"/>
                <a:gd name="connsiteX2" fmla="*/ 1201725 w 2134055"/>
                <a:gd name="connsiteY2" fmla="*/ 673740 h 2147633"/>
                <a:gd name="connsiteX3" fmla="*/ 1124073 w 2134055"/>
                <a:gd name="connsiteY3" fmla="*/ 593826 h 2147633"/>
                <a:gd name="connsiteX4" fmla="*/ 1050442 w 2134055"/>
                <a:gd name="connsiteY4" fmla="*/ 510394 h 2147633"/>
                <a:gd name="connsiteX5" fmla="*/ 981334 w 2134055"/>
                <a:gd name="connsiteY5" fmla="*/ 422690 h 2147633"/>
                <a:gd name="connsiteX6" fmla="*/ 920519 w 2134055"/>
                <a:gd name="connsiteY6" fmla="*/ 330713 h 2147633"/>
                <a:gd name="connsiteX7" fmla="*/ 864478 w 2134055"/>
                <a:gd name="connsiteY7" fmla="*/ 236978 h 2147633"/>
                <a:gd name="connsiteX8" fmla="*/ 814218 w 2134055"/>
                <a:gd name="connsiteY8" fmla="*/ 139724 h 2147633"/>
                <a:gd name="connsiteX9" fmla="*/ 755162 w 2134055"/>
                <a:gd name="connsiteY9" fmla="*/ 0 h 2147633"/>
                <a:gd name="connsiteX10" fmla="*/ 74134 w 2134055"/>
                <a:gd name="connsiteY10" fmla="*/ 680023 h 2147633"/>
                <a:gd name="connsiteX11" fmla="*/ 34177 w 2134055"/>
                <a:gd name="connsiteY11" fmla="*/ 722241 h 2147633"/>
                <a:gd name="connsiteX12" fmla="*/ 0 w 2134055"/>
                <a:gd name="connsiteY12" fmla="*/ 814218 h 2147633"/>
                <a:gd name="connsiteX13" fmla="*/ 40460 w 2134055"/>
                <a:gd name="connsiteY13" fmla="*/ 918006 h 2147633"/>
                <a:gd name="connsiteX14" fmla="*/ 85443 w 2134055"/>
                <a:gd name="connsiteY14" fmla="*/ 964497 h 2147633"/>
                <a:gd name="connsiteX15" fmla="*/ 1218814 w 2134055"/>
                <a:gd name="connsiteY15" fmla="*/ 2096863 h 2147633"/>
                <a:gd name="connsiteX16" fmla="*/ 1250981 w 2134055"/>
                <a:gd name="connsiteY16" fmla="*/ 2128527 h 2147633"/>
                <a:gd name="connsiteX17" fmla="*/ 1316822 w 2134055"/>
                <a:gd name="connsiteY17" fmla="*/ 2130537 h 2147633"/>
                <a:gd name="connsiteX18" fmla="*/ 1344716 w 2134055"/>
                <a:gd name="connsiteY18" fmla="*/ 2103397 h 2147633"/>
                <a:gd name="connsiteX19" fmla="*/ 2134055 w 2134055"/>
                <a:gd name="connsiteY19" fmla="*/ 1320591 h 2147633"/>
                <a:gd name="connsiteX20" fmla="*/ 2070225 w 2134055"/>
                <a:gd name="connsiteY20" fmla="*/ 1274603 h 21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4055" h="2147633">
                  <a:moveTo>
                    <a:pt x="2070225" y="1274603"/>
                  </a:moveTo>
                  <a:cubicBezTo>
                    <a:pt x="1860890" y="1123822"/>
                    <a:pt x="1603557" y="998171"/>
                    <a:pt x="1370600" y="817234"/>
                  </a:cubicBezTo>
                  <a:cubicBezTo>
                    <a:pt x="1311544" y="773758"/>
                    <a:pt x="1256509" y="723247"/>
                    <a:pt x="1201725" y="673740"/>
                  </a:cubicBezTo>
                  <a:cubicBezTo>
                    <a:pt x="1173831" y="648610"/>
                    <a:pt x="1149957" y="620213"/>
                    <a:pt x="1124073" y="593826"/>
                  </a:cubicBezTo>
                  <a:cubicBezTo>
                    <a:pt x="1097878" y="567520"/>
                    <a:pt x="1073288" y="539658"/>
                    <a:pt x="1050442" y="510394"/>
                  </a:cubicBezTo>
                  <a:lnTo>
                    <a:pt x="981334" y="422690"/>
                  </a:lnTo>
                  <a:cubicBezTo>
                    <a:pt x="958214" y="394041"/>
                    <a:pt x="940874" y="361121"/>
                    <a:pt x="920519" y="330713"/>
                  </a:cubicBezTo>
                  <a:cubicBezTo>
                    <a:pt x="900163" y="300306"/>
                    <a:pt x="880813" y="269396"/>
                    <a:pt x="864478" y="236978"/>
                  </a:cubicBezTo>
                  <a:lnTo>
                    <a:pt x="814218" y="139724"/>
                  </a:lnTo>
                  <a:cubicBezTo>
                    <a:pt x="792857" y="93484"/>
                    <a:pt x="773004" y="47747"/>
                    <a:pt x="755162" y="0"/>
                  </a:cubicBezTo>
                  <a:cubicBezTo>
                    <a:pt x="666453" y="88207"/>
                    <a:pt x="263364" y="490792"/>
                    <a:pt x="74134" y="680023"/>
                  </a:cubicBezTo>
                  <a:cubicBezTo>
                    <a:pt x="60312" y="693593"/>
                    <a:pt x="46742" y="707666"/>
                    <a:pt x="34177" y="722241"/>
                  </a:cubicBezTo>
                  <a:cubicBezTo>
                    <a:pt x="13332" y="748508"/>
                    <a:pt x="1365" y="780715"/>
                    <a:pt x="0" y="814218"/>
                  </a:cubicBezTo>
                  <a:cubicBezTo>
                    <a:pt x="1887" y="852283"/>
                    <a:pt x="16086" y="888704"/>
                    <a:pt x="40460" y="918006"/>
                  </a:cubicBezTo>
                  <a:cubicBezTo>
                    <a:pt x="54784" y="934089"/>
                    <a:pt x="70113" y="949167"/>
                    <a:pt x="85443" y="964497"/>
                  </a:cubicBezTo>
                  <a:lnTo>
                    <a:pt x="1218814" y="2096863"/>
                  </a:lnTo>
                  <a:cubicBezTo>
                    <a:pt x="1229369" y="2107418"/>
                    <a:pt x="1239923" y="2118475"/>
                    <a:pt x="1250981" y="2128527"/>
                  </a:cubicBezTo>
                  <a:cubicBezTo>
                    <a:pt x="1280132" y="2153657"/>
                    <a:pt x="1289179" y="2153657"/>
                    <a:pt x="1316822" y="2130537"/>
                  </a:cubicBezTo>
                  <a:cubicBezTo>
                    <a:pt x="1326622" y="2121993"/>
                    <a:pt x="1335418" y="2112695"/>
                    <a:pt x="1344716" y="2103397"/>
                  </a:cubicBezTo>
                  <a:cubicBezTo>
                    <a:pt x="1574909" y="1873455"/>
                    <a:pt x="1895821" y="1558072"/>
                    <a:pt x="2134055" y="1320591"/>
                  </a:cubicBezTo>
                  <a:cubicBezTo>
                    <a:pt x="2112192" y="1304257"/>
                    <a:pt x="2092088" y="1289430"/>
                    <a:pt x="2070225" y="1274603"/>
                  </a:cubicBezTo>
                  <a:close/>
                </a:path>
              </a:pathLst>
            </a:custGeom>
            <a:gradFill>
              <a:gsLst>
                <a:gs pos="100000">
                  <a:srgbClr val="074975"/>
                </a:gs>
                <a:gs pos="0">
                  <a:srgbClr val="5A8AB5"/>
                </a:gs>
              </a:gsLst>
              <a:path path="circle">
                <a:fillToRect l="50000" t="50000" r="50000" b="50000"/>
              </a:path>
            </a:gradFill>
            <a:ln w="2509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19312A6-8ED9-48FF-BD3A-60E1C132EC03}"/>
                </a:ext>
              </a:extLst>
            </p:cNvPr>
            <p:cNvSpPr/>
            <p:nvPr/>
          </p:nvSpPr>
          <p:spPr>
            <a:xfrm>
              <a:off x="8407569" y="1044722"/>
              <a:ext cx="3120166" cy="2980981"/>
            </a:xfrm>
            <a:custGeom>
              <a:avLst/>
              <a:gdLst>
                <a:gd name="connsiteX0" fmla="*/ 3085736 w 3120166"/>
                <a:gd name="connsiteY0" fmla="*/ 1905661 h 2980981"/>
                <a:gd name="connsiteX1" fmla="*/ 3046030 w 3120166"/>
                <a:gd name="connsiteY1" fmla="*/ 1863442 h 2980981"/>
                <a:gd name="connsiteX2" fmla="*/ 1261787 w 3120166"/>
                <a:gd name="connsiteY2" fmla="*/ 77943 h 2980981"/>
                <a:gd name="connsiteX3" fmla="*/ 1219568 w 3120166"/>
                <a:gd name="connsiteY3" fmla="*/ 37986 h 2980981"/>
                <a:gd name="connsiteX4" fmla="*/ 1025060 w 3120166"/>
                <a:gd name="connsiteY4" fmla="*/ 37986 h 2980981"/>
                <a:gd name="connsiteX5" fmla="*/ 978569 w 3120166"/>
                <a:gd name="connsiteY5" fmla="*/ 82466 h 2980981"/>
                <a:gd name="connsiteX6" fmla="*/ 0 w 3120166"/>
                <a:gd name="connsiteY6" fmla="*/ 1054250 h 2980981"/>
                <a:gd name="connsiteX7" fmla="*/ 100521 w 3120166"/>
                <a:gd name="connsiteY7" fmla="*/ 1231921 h 2980981"/>
                <a:gd name="connsiteX8" fmla="*/ 651374 w 3120166"/>
                <a:gd name="connsiteY8" fmla="*/ 1768199 h 2980981"/>
                <a:gd name="connsiteX9" fmla="*/ 1388945 w 3120166"/>
                <a:gd name="connsiteY9" fmla="*/ 2138618 h 2980981"/>
                <a:gd name="connsiteX10" fmla="*/ 2075753 w 3120166"/>
                <a:gd name="connsiteY10" fmla="*/ 2754810 h 2980981"/>
                <a:gd name="connsiteX11" fmla="*/ 2203666 w 3120166"/>
                <a:gd name="connsiteY11" fmla="*/ 2980982 h 2980981"/>
                <a:gd name="connsiteX12" fmla="*/ 2209446 w 3120166"/>
                <a:gd name="connsiteY12" fmla="*/ 2975956 h 2980981"/>
                <a:gd name="connsiteX13" fmla="*/ 3040501 w 3120166"/>
                <a:gd name="connsiteY13" fmla="*/ 2144900 h 2980981"/>
                <a:gd name="connsiteX14" fmla="*/ 3087746 w 3120166"/>
                <a:gd name="connsiteY14" fmla="*/ 2092127 h 2980981"/>
                <a:gd name="connsiteX15" fmla="*/ 3120164 w 3120166"/>
                <a:gd name="connsiteY15" fmla="*/ 1994371 h 2980981"/>
                <a:gd name="connsiteX16" fmla="*/ 3085736 w 3120166"/>
                <a:gd name="connsiteY16" fmla="*/ 1905661 h 29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0166" h="2980981">
                  <a:moveTo>
                    <a:pt x="3085736" y="1905661"/>
                  </a:moveTo>
                  <a:cubicBezTo>
                    <a:pt x="3073422" y="1890834"/>
                    <a:pt x="3060606" y="1877012"/>
                    <a:pt x="3046030" y="1863442"/>
                  </a:cubicBezTo>
                  <a:lnTo>
                    <a:pt x="1261787" y="77943"/>
                  </a:lnTo>
                  <a:cubicBezTo>
                    <a:pt x="1248392" y="63920"/>
                    <a:pt x="1234294" y="50586"/>
                    <a:pt x="1219568" y="37986"/>
                  </a:cubicBezTo>
                  <a:cubicBezTo>
                    <a:pt x="1164633" y="-12662"/>
                    <a:pt x="1080005" y="-12662"/>
                    <a:pt x="1025060" y="37986"/>
                  </a:cubicBezTo>
                  <a:cubicBezTo>
                    <a:pt x="1008776" y="51965"/>
                    <a:pt x="993255" y="66815"/>
                    <a:pt x="978569" y="82466"/>
                  </a:cubicBezTo>
                  <a:cubicBezTo>
                    <a:pt x="702640" y="357893"/>
                    <a:pt x="278443" y="776310"/>
                    <a:pt x="0" y="1054250"/>
                  </a:cubicBezTo>
                  <a:cubicBezTo>
                    <a:pt x="30659" y="1115317"/>
                    <a:pt x="64082" y="1174875"/>
                    <a:pt x="100521" y="1231921"/>
                  </a:cubicBezTo>
                  <a:cubicBezTo>
                    <a:pt x="238086" y="1452581"/>
                    <a:pt x="427105" y="1636597"/>
                    <a:pt x="651374" y="1768199"/>
                  </a:cubicBezTo>
                  <a:cubicBezTo>
                    <a:pt x="872269" y="1904907"/>
                    <a:pt x="1128848" y="1994371"/>
                    <a:pt x="1388945" y="2138618"/>
                  </a:cubicBezTo>
                  <a:cubicBezTo>
                    <a:pt x="1666006" y="2283066"/>
                    <a:pt x="1902230" y="2494964"/>
                    <a:pt x="2075753" y="2754810"/>
                  </a:cubicBezTo>
                  <a:cubicBezTo>
                    <a:pt x="2122797" y="2827612"/>
                    <a:pt x="2165518" y="2903153"/>
                    <a:pt x="2203666" y="2980982"/>
                  </a:cubicBezTo>
                  <a:lnTo>
                    <a:pt x="2209446" y="2975956"/>
                  </a:lnTo>
                  <a:cubicBezTo>
                    <a:pt x="2486557" y="2699021"/>
                    <a:pt x="2763567" y="2422011"/>
                    <a:pt x="3040501" y="2144900"/>
                  </a:cubicBezTo>
                  <a:cubicBezTo>
                    <a:pt x="3057163" y="2128164"/>
                    <a:pt x="3072944" y="2110547"/>
                    <a:pt x="3087746" y="2092127"/>
                  </a:cubicBezTo>
                  <a:cubicBezTo>
                    <a:pt x="3108981" y="2063981"/>
                    <a:pt x="3120365" y="2029628"/>
                    <a:pt x="3120164" y="1994371"/>
                  </a:cubicBezTo>
                  <a:cubicBezTo>
                    <a:pt x="3118128" y="1961953"/>
                    <a:pt x="3106116" y="1930960"/>
                    <a:pt x="3085736" y="1905661"/>
                  </a:cubicBezTo>
                  <a:close/>
                </a:path>
              </a:pathLst>
            </a:custGeom>
            <a:gradFill>
              <a:gsLst>
                <a:gs pos="0">
                  <a:srgbClr val="5A8AB5">
                    <a:alpha val="45000"/>
                  </a:srgbClr>
                </a:gs>
                <a:gs pos="100000">
                  <a:srgbClr val="5A8AB5"/>
                </a:gs>
              </a:gsLst>
              <a:path path="circle">
                <a:fillToRect l="50000" t="50000" r="50000" b="50000"/>
              </a:path>
            </a:gradFill>
            <a:ln w="25098" cap="flat">
              <a:noFill/>
              <a:prstDash val="solid"/>
              <a:miter/>
            </a:ln>
          </p:spPr>
          <p:txBody>
            <a:bodyPr rtlCol="0" anchor="ctr"/>
            <a:lstStyle/>
            <a:p>
              <a:endParaRPr lang="en-US"/>
            </a:p>
          </p:txBody>
        </p:sp>
      </p:grpSp>
      <p:sp>
        <p:nvSpPr>
          <p:cNvPr id="21" name="Title 1">
            <a:extLst>
              <a:ext uri="{FF2B5EF4-FFF2-40B4-BE49-F238E27FC236}">
                <a16:creationId xmlns:a16="http://schemas.microsoft.com/office/drawing/2014/main" id="{0CD2850B-3401-4D3C-9D44-10F7EDC8CE46}"/>
              </a:ext>
            </a:extLst>
          </p:cNvPr>
          <p:cNvSpPr>
            <a:spLocks noGrp="1"/>
          </p:cNvSpPr>
          <p:nvPr>
            <p:ph type="ctrTitle"/>
          </p:nvPr>
        </p:nvSpPr>
        <p:spPr>
          <a:xfrm>
            <a:off x="1133008" y="722245"/>
            <a:ext cx="5749376" cy="1475238"/>
          </a:xfrm>
        </p:spPr>
        <p:txBody>
          <a:bodyPr anchor="b">
            <a:normAutofit/>
          </a:bodyPr>
          <a:lstStyle>
            <a:lvl1pPr algn="l">
              <a:defRPr sz="4800" b="1">
                <a:solidFill>
                  <a:srgbClr val="074975"/>
                </a:solidFill>
                <a:latin typeface="Century Gothic" panose="020B0502020202020204" pitchFamily="34" charset="0"/>
              </a:defRPr>
            </a:lvl1pPr>
          </a:lstStyle>
          <a:p>
            <a:r>
              <a:rPr lang="en-US"/>
              <a:t>Click to edit Master title style</a:t>
            </a:r>
          </a:p>
        </p:txBody>
      </p:sp>
      <p:cxnSp>
        <p:nvCxnSpPr>
          <p:cNvPr id="23" name="Straight Connector 22">
            <a:extLst>
              <a:ext uri="{FF2B5EF4-FFF2-40B4-BE49-F238E27FC236}">
                <a16:creationId xmlns:a16="http://schemas.microsoft.com/office/drawing/2014/main" id="{25525041-D5E7-49E5-BFF9-174FC283285B}"/>
              </a:ext>
            </a:extLst>
          </p:cNvPr>
          <p:cNvCxnSpPr>
            <a:cxnSpLocks/>
          </p:cNvCxnSpPr>
          <p:nvPr/>
        </p:nvCxnSpPr>
        <p:spPr>
          <a:xfrm>
            <a:off x="1133008" y="3253916"/>
            <a:ext cx="4987376" cy="0"/>
          </a:xfrm>
          <a:prstGeom prst="line">
            <a:avLst/>
          </a:prstGeom>
          <a:ln w="19050">
            <a:solidFill>
              <a:srgbClr val="5A8A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9198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Slid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4AE21C7-D885-43AB-85B4-091732934688}"/>
              </a:ext>
            </a:extLst>
          </p:cNvPr>
          <p:cNvSpPr/>
          <p:nvPr/>
        </p:nvSpPr>
        <p:spPr>
          <a:xfrm>
            <a:off x="-3" y="-1416"/>
            <a:ext cx="12192000" cy="6859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B161DD6A-B88D-489D-9BA3-2BB3DDB5D598}"/>
              </a:ext>
            </a:extLst>
          </p:cNvPr>
          <p:cNvSpPr>
            <a:spLocks noGrp="1"/>
          </p:cNvSpPr>
          <p:nvPr>
            <p:ph type="sldNum" sz="quarter" idx="12"/>
          </p:nvPr>
        </p:nvSpPr>
        <p:spPr>
          <a:xfrm>
            <a:off x="627721" y="5738693"/>
            <a:ext cx="2743200" cy="365125"/>
          </a:xfrm>
        </p:spPr>
        <p:txBody>
          <a:bodyPr/>
          <a:lstStyle>
            <a:lvl1pPr algn="l">
              <a:defRPr>
                <a:solidFill>
                  <a:srgbClr val="074975"/>
                </a:solidFill>
              </a:defRPr>
            </a:lvl1pPr>
          </a:lstStyle>
          <a:p>
            <a:pPr algn="r"/>
            <a:fld id="{00000000-1234-1234-1234-123412341234}" type="slidenum">
              <a:rPr lang="en" smtClean="0"/>
              <a:pPr algn="r"/>
              <a:t>‹#›</a:t>
            </a:fld>
            <a:endParaRPr lang="en"/>
          </a:p>
        </p:txBody>
      </p:sp>
      <p:sp>
        <p:nvSpPr>
          <p:cNvPr id="33" name="Rectangle 32">
            <a:extLst>
              <a:ext uri="{FF2B5EF4-FFF2-40B4-BE49-F238E27FC236}">
                <a16:creationId xmlns:a16="http://schemas.microsoft.com/office/drawing/2014/main" id="{0592D0BA-3078-4BD8-927D-27D798A5A6FB}"/>
              </a:ext>
            </a:extLst>
          </p:cNvPr>
          <p:cNvSpPr/>
          <p:nvPr/>
        </p:nvSpPr>
        <p:spPr>
          <a:xfrm>
            <a:off x="0" y="-1417"/>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4" name="Rectangle 33">
            <a:extLst>
              <a:ext uri="{FF2B5EF4-FFF2-40B4-BE49-F238E27FC236}">
                <a16:creationId xmlns:a16="http://schemas.microsoft.com/office/drawing/2014/main" id="{42858E38-E443-4F72-ACE9-EDDBBC084B22}"/>
              </a:ext>
            </a:extLst>
          </p:cNvPr>
          <p:cNvSpPr/>
          <p:nvPr/>
        </p:nvSpPr>
        <p:spPr>
          <a:xfrm flipV="1">
            <a:off x="-3" y="6588185"/>
            <a:ext cx="12192000" cy="269815"/>
          </a:xfrm>
          <a:prstGeom prst="rect">
            <a:avLst/>
          </a:prstGeom>
          <a:gradFill flip="none" rotWithShape="1">
            <a:gsLst>
              <a:gs pos="0">
                <a:srgbClr val="074975">
                  <a:shade val="30000"/>
                  <a:satMod val="115000"/>
                </a:srgbClr>
              </a:gs>
              <a:gs pos="50000">
                <a:srgbClr val="074975">
                  <a:shade val="67500"/>
                  <a:satMod val="115000"/>
                </a:srgbClr>
              </a:gs>
              <a:gs pos="100000">
                <a:srgbClr val="074975">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35" name="Freeform: Shape 34">
            <a:extLst>
              <a:ext uri="{FF2B5EF4-FFF2-40B4-BE49-F238E27FC236}">
                <a16:creationId xmlns:a16="http://schemas.microsoft.com/office/drawing/2014/main" id="{49DF0D88-3D61-4662-8773-BC5AB62EA33C}"/>
              </a:ext>
            </a:extLst>
          </p:cNvPr>
          <p:cNvSpPr/>
          <p:nvPr/>
        </p:nvSpPr>
        <p:spPr>
          <a:xfrm rot="2633279">
            <a:off x="10479872" y="-78213"/>
            <a:ext cx="2376728" cy="2190782"/>
          </a:xfrm>
          <a:custGeom>
            <a:avLst/>
            <a:gdLst>
              <a:gd name="connsiteX0" fmla="*/ 0 w 2376728"/>
              <a:gd name="connsiteY0" fmla="*/ 828630 h 2190782"/>
              <a:gd name="connsiteX1" fmla="*/ 861435 w 2376728"/>
              <a:gd name="connsiteY1" fmla="*/ 0 h 2190782"/>
              <a:gd name="connsiteX2" fmla="*/ 2376728 w 2376728"/>
              <a:gd name="connsiteY2" fmla="*/ 1575284 h 2190782"/>
              <a:gd name="connsiteX3" fmla="*/ 2376728 w 2376728"/>
              <a:gd name="connsiteY3" fmla="*/ 2060823 h 2190782"/>
              <a:gd name="connsiteX4" fmla="*/ 2246769 w 2376728"/>
              <a:gd name="connsiteY4" fmla="*/ 2190782 h 2190782"/>
              <a:gd name="connsiteX5" fmla="*/ 129959 w 2376728"/>
              <a:gd name="connsiteY5" fmla="*/ 2190782 h 2190782"/>
              <a:gd name="connsiteX6" fmla="*/ 0 w 2376728"/>
              <a:gd name="connsiteY6" fmla="*/ 2060823 h 219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728" h="2190782">
                <a:moveTo>
                  <a:pt x="0" y="828630"/>
                </a:moveTo>
                <a:lnTo>
                  <a:pt x="861435" y="0"/>
                </a:lnTo>
                <a:lnTo>
                  <a:pt x="2376728" y="1575284"/>
                </a:lnTo>
                <a:lnTo>
                  <a:pt x="2376728" y="2060823"/>
                </a:lnTo>
                <a:cubicBezTo>
                  <a:pt x="2376728" y="2132597"/>
                  <a:pt x="2318543" y="2190782"/>
                  <a:pt x="2246769" y="2190782"/>
                </a:cubicBezTo>
                <a:lnTo>
                  <a:pt x="129959" y="2190782"/>
                </a:lnTo>
                <a:cubicBezTo>
                  <a:pt x="58185" y="2190782"/>
                  <a:pt x="0" y="2132597"/>
                  <a:pt x="0" y="2060823"/>
                </a:cubicBezTo>
                <a:close/>
              </a:path>
            </a:pathLst>
          </a:custGeom>
          <a:gradFill flip="none" rotWithShape="1">
            <a:gsLst>
              <a:gs pos="0">
                <a:srgbClr val="FCB322">
                  <a:alpha val="42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022A5E69-1369-4548-AFC5-37655E527D1E}"/>
              </a:ext>
            </a:extLst>
          </p:cNvPr>
          <p:cNvSpPr/>
          <p:nvPr/>
        </p:nvSpPr>
        <p:spPr>
          <a:xfrm rot="2633279">
            <a:off x="10469024" y="-271433"/>
            <a:ext cx="1417202" cy="1453112"/>
          </a:xfrm>
          <a:custGeom>
            <a:avLst/>
            <a:gdLst>
              <a:gd name="connsiteX0" fmla="*/ 0 w 1417202"/>
              <a:gd name="connsiteY0" fmla="*/ 778180 h 1453112"/>
              <a:gd name="connsiteX1" fmla="*/ 808988 w 1417202"/>
              <a:gd name="connsiteY1" fmla="*/ 0 h 1453112"/>
              <a:gd name="connsiteX2" fmla="*/ 1339709 w 1417202"/>
              <a:gd name="connsiteY2" fmla="*/ 0 h 1453112"/>
              <a:gd name="connsiteX3" fmla="*/ 1417202 w 1417202"/>
              <a:gd name="connsiteY3" fmla="*/ 77493 h 1453112"/>
              <a:gd name="connsiteX4" fmla="*/ 1417202 w 1417202"/>
              <a:gd name="connsiteY4" fmla="*/ 1375619 h 1453112"/>
              <a:gd name="connsiteX5" fmla="*/ 1339709 w 1417202"/>
              <a:gd name="connsiteY5" fmla="*/ 1453112 h 1453112"/>
              <a:gd name="connsiteX6" fmla="*/ 77493 w 1417202"/>
              <a:gd name="connsiteY6" fmla="*/ 1453112 h 1453112"/>
              <a:gd name="connsiteX7" fmla="*/ 0 w 1417202"/>
              <a:gd name="connsiteY7" fmla="*/ 1375619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02" h="1453112">
                <a:moveTo>
                  <a:pt x="0" y="778180"/>
                </a:moveTo>
                <a:lnTo>
                  <a:pt x="808988" y="0"/>
                </a:lnTo>
                <a:lnTo>
                  <a:pt x="1339709" y="0"/>
                </a:lnTo>
                <a:cubicBezTo>
                  <a:pt x="1382507" y="0"/>
                  <a:pt x="1417202" y="34695"/>
                  <a:pt x="1417202" y="77493"/>
                </a:cubicBezTo>
                <a:lnTo>
                  <a:pt x="1417202" y="1375619"/>
                </a:lnTo>
                <a:cubicBezTo>
                  <a:pt x="1417202" y="1418417"/>
                  <a:pt x="1382507" y="1453112"/>
                  <a:pt x="1339709" y="1453112"/>
                </a:cubicBezTo>
                <a:lnTo>
                  <a:pt x="77493" y="1453112"/>
                </a:lnTo>
                <a:cubicBezTo>
                  <a:pt x="34695" y="1453112"/>
                  <a:pt x="0" y="1418417"/>
                  <a:pt x="0" y="1375619"/>
                </a:cubicBezTo>
                <a:close/>
              </a:path>
            </a:pathLst>
          </a:custGeom>
          <a:gradFill flip="none" rotWithShape="1">
            <a:gsLst>
              <a:gs pos="0">
                <a:srgbClr val="FCB322">
                  <a:alpha val="34000"/>
                </a:srgbClr>
              </a:gs>
              <a:gs pos="100000">
                <a:srgbClr val="FCB322">
                  <a:alpha val="6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9" name="Graphic 15">
            <a:extLst>
              <a:ext uri="{FF2B5EF4-FFF2-40B4-BE49-F238E27FC236}">
                <a16:creationId xmlns:a16="http://schemas.microsoft.com/office/drawing/2014/main" id="{C6F569B3-51EF-410E-862F-B550CE1B813D}"/>
              </a:ext>
            </a:extLst>
          </p:cNvPr>
          <p:cNvGrpSpPr/>
          <p:nvPr/>
        </p:nvGrpSpPr>
        <p:grpSpPr>
          <a:xfrm>
            <a:off x="7616209" y="1246314"/>
            <a:ext cx="4217356" cy="4206241"/>
            <a:chOff x="7528767" y="1044721"/>
            <a:chExt cx="3998969" cy="3997505"/>
          </a:xfrm>
        </p:grpSpPr>
        <p:sp>
          <p:nvSpPr>
            <p:cNvPr id="40" name="Freeform: Shape 39">
              <a:extLst>
                <a:ext uri="{FF2B5EF4-FFF2-40B4-BE49-F238E27FC236}">
                  <a16:creationId xmlns:a16="http://schemas.microsoft.com/office/drawing/2014/main" id="{FAB803AB-98C3-4413-A9B4-F202F485946E}"/>
                </a:ext>
              </a:extLst>
            </p:cNvPr>
            <p:cNvSpPr/>
            <p:nvPr/>
          </p:nvSpPr>
          <p:spPr>
            <a:xfrm>
              <a:off x="9020143" y="3726655"/>
              <a:ext cx="1198307" cy="1315571"/>
            </a:xfrm>
            <a:custGeom>
              <a:avLst/>
              <a:gdLst>
                <a:gd name="connsiteX0" fmla="*/ 1060343 w 1198307"/>
                <a:gd name="connsiteY0" fmla="*/ 312117 h 1315571"/>
                <a:gd name="connsiteX1" fmla="*/ 1016617 w 1198307"/>
                <a:gd name="connsiteY1" fmla="*/ 234465 h 1315571"/>
                <a:gd name="connsiteX2" fmla="*/ 969874 w 1198307"/>
                <a:gd name="connsiteY2" fmla="*/ 159074 h 1315571"/>
                <a:gd name="connsiteX3" fmla="*/ 858799 w 1198307"/>
                <a:gd name="connsiteY3" fmla="*/ 19350 h 1315571"/>
                <a:gd name="connsiteX4" fmla="*/ 841711 w 1198307"/>
                <a:gd name="connsiteY4" fmla="*/ 0 h 1315571"/>
                <a:gd name="connsiteX5" fmla="*/ 760289 w 1198307"/>
                <a:gd name="connsiteY5" fmla="*/ 84438 h 1315571"/>
                <a:gd name="connsiteX6" fmla="*/ 47848 w 1198307"/>
                <a:gd name="connsiteY6" fmla="*/ 796376 h 1315571"/>
                <a:gd name="connsiteX7" fmla="*/ 29503 w 1198307"/>
                <a:gd name="connsiteY7" fmla="*/ 814721 h 1315571"/>
                <a:gd name="connsiteX8" fmla="*/ 27241 w 1198307"/>
                <a:gd name="connsiteY8" fmla="*/ 898404 h 1315571"/>
                <a:gd name="connsiteX9" fmla="*/ 40811 w 1198307"/>
                <a:gd name="connsiteY9" fmla="*/ 912226 h 1315571"/>
                <a:gd name="connsiteX10" fmla="*/ 379064 w 1198307"/>
                <a:gd name="connsiteY10" fmla="*/ 1249975 h 1315571"/>
                <a:gd name="connsiteX11" fmla="*/ 411733 w 1198307"/>
                <a:gd name="connsiteY11" fmla="*/ 1281137 h 1315571"/>
                <a:gd name="connsiteX12" fmla="*/ 500945 w 1198307"/>
                <a:gd name="connsiteY12" fmla="*/ 1315565 h 1315571"/>
                <a:gd name="connsiteX13" fmla="*/ 636900 w 1198307"/>
                <a:gd name="connsiteY13" fmla="*/ 1253996 h 1315571"/>
                <a:gd name="connsiteX14" fmla="*/ 1198308 w 1198307"/>
                <a:gd name="connsiteY14" fmla="*/ 692337 h 1315571"/>
                <a:gd name="connsiteX15" fmla="*/ 1060343 w 1198307"/>
                <a:gd name="connsiteY15" fmla="*/ 312117 h 13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8307" h="1315571">
                  <a:moveTo>
                    <a:pt x="1060343" y="312117"/>
                  </a:moveTo>
                  <a:cubicBezTo>
                    <a:pt x="1048532" y="284223"/>
                    <a:pt x="1030941" y="261857"/>
                    <a:pt x="1016617" y="234465"/>
                  </a:cubicBezTo>
                  <a:cubicBezTo>
                    <a:pt x="1002343" y="208556"/>
                    <a:pt x="986737" y="183400"/>
                    <a:pt x="969874" y="159074"/>
                  </a:cubicBezTo>
                  <a:cubicBezTo>
                    <a:pt x="936150" y="109970"/>
                    <a:pt x="899032" y="63278"/>
                    <a:pt x="858799" y="19350"/>
                  </a:cubicBezTo>
                  <a:cubicBezTo>
                    <a:pt x="853522" y="12816"/>
                    <a:pt x="847490" y="6534"/>
                    <a:pt x="841711" y="0"/>
                  </a:cubicBezTo>
                  <a:lnTo>
                    <a:pt x="760289" y="84438"/>
                  </a:lnTo>
                  <a:lnTo>
                    <a:pt x="47848" y="796376"/>
                  </a:lnTo>
                  <a:cubicBezTo>
                    <a:pt x="41565" y="802407"/>
                    <a:pt x="35534" y="808438"/>
                    <a:pt x="29503" y="814721"/>
                  </a:cubicBezTo>
                  <a:cubicBezTo>
                    <a:pt x="-9449" y="855180"/>
                    <a:pt x="-9449" y="859704"/>
                    <a:pt x="27241" y="898404"/>
                  </a:cubicBezTo>
                  <a:lnTo>
                    <a:pt x="40811" y="912226"/>
                  </a:lnTo>
                  <a:lnTo>
                    <a:pt x="379064" y="1249975"/>
                  </a:lnTo>
                  <a:cubicBezTo>
                    <a:pt x="389619" y="1260782"/>
                    <a:pt x="400425" y="1271336"/>
                    <a:pt x="411733" y="1281137"/>
                  </a:cubicBezTo>
                  <a:cubicBezTo>
                    <a:pt x="436861" y="1302146"/>
                    <a:pt x="468226" y="1314233"/>
                    <a:pt x="500945" y="1315565"/>
                  </a:cubicBezTo>
                  <a:cubicBezTo>
                    <a:pt x="553115" y="1316018"/>
                    <a:pt x="602848" y="1293501"/>
                    <a:pt x="636900" y="1253996"/>
                  </a:cubicBezTo>
                  <a:cubicBezTo>
                    <a:pt x="823541" y="1066199"/>
                    <a:pt x="1010661" y="878978"/>
                    <a:pt x="1198308" y="692337"/>
                  </a:cubicBezTo>
                  <a:cubicBezTo>
                    <a:pt x="1165940" y="561056"/>
                    <a:pt x="1119676" y="433596"/>
                    <a:pt x="1060343" y="312117"/>
                  </a:cubicBezTo>
                  <a:close/>
                </a:path>
              </a:pathLst>
            </a:custGeom>
            <a:gradFill>
              <a:gsLst>
                <a:gs pos="0">
                  <a:srgbClr val="00B5B9">
                    <a:alpha val="10000"/>
                  </a:srgbClr>
                </a:gs>
                <a:gs pos="100000">
                  <a:srgbClr val="00B5B9">
                    <a:alpha val="35000"/>
                  </a:srgbClr>
                </a:gs>
              </a:gsLst>
              <a:path path="circle">
                <a:fillToRect l="50000" t="50000" r="50000" b="50000"/>
              </a:path>
            </a:gradFill>
            <a:ln w="2509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7BFC475-0B7D-4C64-969F-D36EA9D2B576}"/>
                </a:ext>
              </a:extLst>
            </p:cNvPr>
            <p:cNvSpPr/>
            <p:nvPr/>
          </p:nvSpPr>
          <p:spPr>
            <a:xfrm>
              <a:off x="7528767" y="2227137"/>
              <a:ext cx="2134055" cy="2147633"/>
            </a:xfrm>
            <a:custGeom>
              <a:avLst/>
              <a:gdLst>
                <a:gd name="connsiteX0" fmla="*/ 2070225 w 2134055"/>
                <a:gd name="connsiteY0" fmla="*/ 1274603 h 2147633"/>
                <a:gd name="connsiteX1" fmla="*/ 1370600 w 2134055"/>
                <a:gd name="connsiteY1" fmla="*/ 817234 h 2147633"/>
                <a:gd name="connsiteX2" fmla="*/ 1201725 w 2134055"/>
                <a:gd name="connsiteY2" fmla="*/ 673740 h 2147633"/>
                <a:gd name="connsiteX3" fmla="*/ 1124073 w 2134055"/>
                <a:gd name="connsiteY3" fmla="*/ 593826 h 2147633"/>
                <a:gd name="connsiteX4" fmla="*/ 1050442 w 2134055"/>
                <a:gd name="connsiteY4" fmla="*/ 510394 h 2147633"/>
                <a:gd name="connsiteX5" fmla="*/ 981334 w 2134055"/>
                <a:gd name="connsiteY5" fmla="*/ 422690 h 2147633"/>
                <a:gd name="connsiteX6" fmla="*/ 920519 w 2134055"/>
                <a:gd name="connsiteY6" fmla="*/ 330713 h 2147633"/>
                <a:gd name="connsiteX7" fmla="*/ 864478 w 2134055"/>
                <a:gd name="connsiteY7" fmla="*/ 236978 h 2147633"/>
                <a:gd name="connsiteX8" fmla="*/ 814218 w 2134055"/>
                <a:gd name="connsiteY8" fmla="*/ 139724 h 2147633"/>
                <a:gd name="connsiteX9" fmla="*/ 755162 w 2134055"/>
                <a:gd name="connsiteY9" fmla="*/ 0 h 2147633"/>
                <a:gd name="connsiteX10" fmla="*/ 74134 w 2134055"/>
                <a:gd name="connsiteY10" fmla="*/ 680023 h 2147633"/>
                <a:gd name="connsiteX11" fmla="*/ 34177 w 2134055"/>
                <a:gd name="connsiteY11" fmla="*/ 722241 h 2147633"/>
                <a:gd name="connsiteX12" fmla="*/ 0 w 2134055"/>
                <a:gd name="connsiteY12" fmla="*/ 814218 h 2147633"/>
                <a:gd name="connsiteX13" fmla="*/ 40460 w 2134055"/>
                <a:gd name="connsiteY13" fmla="*/ 918006 h 2147633"/>
                <a:gd name="connsiteX14" fmla="*/ 85443 w 2134055"/>
                <a:gd name="connsiteY14" fmla="*/ 964497 h 2147633"/>
                <a:gd name="connsiteX15" fmla="*/ 1218814 w 2134055"/>
                <a:gd name="connsiteY15" fmla="*/ 2096863 h 2147633"/>
                <a:gd name="connsiteX16" fmla="*/ 1250981 w 2134055"/>
                <a:gd name="connsiteY16" fmla="*/ 2128527 h 2147633"/>
                <a:gd name="connsiteX17" fmla="*/ 1316822 w 2134055"/>
                <a:gd name="connsiteY17" fmla="*/ 2130537 h 2147633"/>
                <a:gd name="connsiteX18" fmla="*/ 1344716 w 2134055"/>
                <a:gd name="connsiteY18" fmla="*/ 2103397 h 2147633"/>
                <a:gd name="connsiteX19" fmla="*/ 2134055 w 2134055"/>
                <a:gd name="connsiteY19" fmla="*/ 1320591 h 2147633"/>
                <a:gd name="connsiteX20" fmla="*/ 2070225 w 2134055"/>
                <a:gd name="connsiteY20" fmla="*/ 1274603 h 214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4055" h="2147633">
                  <a:moveTo>
                    <a:pt x="2070225" y="1274603"/>
                  </a:moveTo>
                  <a:cubicBezTo>
                    <a:pt x="1860890" y="1123822"/>
                    <a:pt x="1603557" y="998171"/>
                    <a:pt x="1370600" y="817234"/>
                  </a:cubicBezTo>
                  <a:cubicBezTo>
                    <a:pt x="1311544" y="773758"/>
                    <a:pt x="1256509" y="723247"/>
                    <a:pt x="1201725" y="673740"/>
                  </a:cubicBezTo>
                  <a:cubicBezTo>
                    <a:pt x="1173831" y="648610"/>
                    <a:pt x="1149957" y="620213"/>
                    <a:pt x="1124073" y="593826"/>
                  </a:cubicBezTo>
                  <a:cubicBezTo>
                    <a:pt x="1097878" y="567520"/>
                    <a:pt x="1073288" y="539658"/>
                    <a:pt x="1050442" y="510394"/>
                  </a:cubicBezTo>
                  <a:lnTo>
                    <a:pt x="981334" y="422690"/>
                  </a:lnTo>
                  <a:cubicBezTo>
                    <a:pt x="958214" y="394041"/>
                    <a:pt x="940874" y="361121"/>
                    <a:pt x="920519" y="330713"/>
                  </a:cubicBezTo>
                  <a:cubicBezTo>
                    <a:pt x="900163" y="300306"/>
                    <a:pt x="880813" y="269396"/>
                    <a:pt x="864478" y="236978"/>
                  </a:cubicBezTo>
                  <a:lnTo>
                    <a:pt x="814218" y="139724"/>
                  </a:lnTo>
                  <a:cubicBezTo>
                    <a:pt x="792857" y="93484"/>
                    <a:pt x="773004" y="47747"/>
                    <a:pt x="755162" y="0"/>
                  </a:cubicBezTo>
                  <a:cubicBezTo>
                    <a:pt x="666453" y="88207"/>
                    <a:pt x="263364" y="490792"/>
                    <a:pt x="74134" y="680023"/>
                  </a:cubicBezTo>
                  <a:cubicBezTo>
                    <a:pt x="60312" y="693593"/>
                    <a:pt x="46742" y="707666"/>
                    <a:pt x="34177" y="722241"/>
                  </a:cubicBezTo>
                  <a:cubicBezTo>
                    <a:pt x="13332" y="748508"/>
                    <a:pt x="1365" y="780715"/>
                    <a:pt x="0" y="814218"/>
                  </a:cubicBezTo>
                  <a:cubicBezTo>
                    <a:pt x="1887" y="852283"/>
                    <a:pt x="16086" y="888704"/>
                    <a:pt x="40460" y="918006"/>
                  </a:cubicBezTo>
                  <a:cubicBezTo>
                    <a:pt x="54784" y="934089"/>
                    <a:pt x="70113" y="949167"/>
                    <a:pt x="85443" y="964497"/>
                  </a:cubicBezTo>
                  <a:lnTo>
                    <a:pt x="1218814" y="2096863"/>
                  </a:lnTo>
                  <a:cubicBezTo>
                    <a:pt x="1229369" y="2107418"/>
                    <a:pt x="1239923" y="2118475"/>
                    <a:pt x="1250981" y="2128527"/>
                  </a:cubicBezTo>
                  <a:cubicBezTo>
                    <a:pt x="1280132" y="2153657"/>
                    <a:pt x="1289179" y="2153657"/>
                    <a:pt x="1316822" y="2130537"/>
                  </a:cubicBezTo>
                  <a:cubicBezTo>
                    <a:pt x="1326622" y="2121993"/>
                    <a:pt x="1335418" y="2112695"/>
                    <a:pt x="1344716" y="2103397"/>
                  </a:cubicBezTo>
                  <a:cubicBezTo>
                    <a:pt x="1574909" y="1873455"/>
                    <a:pt x="1895821" y="1558072"/>
                    <a:pt x="2134055" y="1320591"/>
                  </a:cubicBezTo>
                  <a:cubicBezTo>
                    <a:pt x="2112192" y="1304257"/>
                    <a:pt x="2092088" y="1289430"/>
                    <a:pt x="2070225" y="1274603"/>
                  </a:cubicBezTo>
                  <a:close/>
                </a:path>
              </a:pathLst>
            </a:custGeom>
            <a:gradFill>
              <a:gsLst>
                <a:gs pos="100000">
                  <a:srgbClr val="00B5B9"/>
                </a:gs>
                <a:gs pos="0">
                  <a:srgbClr val="8AE2E1"/>
                </a:gs>
              </a:gsLst>
              <a:path path="circle">
                <a:fillToRect l="50000" t="50000" r="50000" b="50000"/>
              </a:path>
            </a:gradFill>
            <a:ln w="2509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21575D6-5F27-4E1B-AE07-02FFF90D5F40}"/>
                </a:ext>
              </a:extLst>
            </p:cNvPr>
            <p:cNvSpPr/>
            <p:nvPr/>
          </p:nvSpPr>
          <p:spPr>
            <a:xfrm>
              <a:off x="8407570" y="1044721"/>
              <a:ext cx="3120166" cy="2980981"/>
            </a:xfrm>
            <a:custGeom>
              <a:avLst/>
              <a:gdLst>
                <a:gd name="connsiteX0" fmla="*/ 3085736 w 3120166"/>
                <a:gd name="connsiteY0" fmla="*/ 1905661 h 2980981"/>
                <a:gd name="connsiteX1" fmla="*/ 3046030 w 3120166"/>
                <a:gd name="connsiteY1" fmla="*/ 1863442 h 2980981"/>
                <a:gd name="connsiteX2" fmla="*/ 1261787 w 3120166"/>
                <a:gd name="connsiteY2" fmla="*/ 77943 h 2980981"/>
                <a:gd name="connsiteX3" fmla="*/ 1219568 w 3120166"/>
                <a:gd name="connsiteY3" fmla="*/ 37986 h 2980981"/>
                <a:gd name="connsiteX4" fmla="*/ 1025060 w 3120166"/>
                <a:gd name="connsiteY4" fmla="*/ 37986 h 2980981"/>
                <a:gd name="connsiteX5" fmla="*/ 978569 w 3120166"/>
                <a:gd name="connsiteY5" fmla="*/ 82466 h 2980981"/>
                <a:gd name="connsiteX6" fmla="*/ 0 w 3120166"/>
                <a:gd name="connsiteY6" fmla="*/ 1054250 h 2980981"/>
                <a:gd name="connsiteX7" fmla="*/ 100521 w 3120166"/>
                <a:gd name="connsiteY7" fmla="*/ 1231921 h 2980981"/>
                <a:gd name="connsiteX8" fmla="*/ 651374 w 3120166"/>
                <a:gd name="connsiteY8" fmla="*/ 1768199 h 2980981"/>
                <a:gd name="connsiteX9" fmla="*/ 1388945 w 3120166"/>
                <a:gd name="connsiteY9" fmla="*/ 2138618 h 2980981"/>
                <a:gd name="connsiteX10" fmla="*/ 2075753 w 3120166"/>
                <a:gd name="connsiteY10" fmla="*/ 2754810 h 2980981"/>
                <a:gd name="connsiteX11" fmla="*/ 2203666 w 3120166"/>
                <a:gd name="connsiteY11" fmla="*/ 2980982 h 2980981"/>
                <a:gd name="connsiteX12" fmla="*/ 2209446 w 3120166"/>
                <a:gd name="connsiteY12" fmla="*/ 2975956 h 2980981"/>
                <a:gd name="connsiteX13" fmla="*/ 3040501 w 3120166"/>
                <a:gd name="connsiteY13" fmla="*/ 2144900 h 2980981"/>
                <a:gd name="connsiteX14" fmla="*/ 3087746 w 3120166"/>
                <a:gd name="connsiteY14" fmla="*/ 2092127 h 2980981"/>
                <a:gd name="connsiteX15" fmla="*/ 3120164 w 3120166"/>
                <a:gd name="connsiteY15" fmla="*/ 1994371 h 2980981"/>
                <a:gd name="connsiteX16" fmla="*/ 3085736 w 3120166"/>
                <a:gd name="connsiteY16" fmla="*/ 1905661 h 29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0166" h="2980981">
                  <a:moveTo>
                    <a:pt x="3085736" y="1905661"/>
                  </a:moveTo>
                  <a:cubicBezTo>
                    <a:pt x="3073422" y="1890834"/>
                    <a:pt x="3060606" y="1877012"/>
                    <a:pt x="3046030" y="1863442"/>
                  </a:cubicBezTo>
                  <a:lnTo>
                    <a:pt x="1261787" y="77943"/>
                  </a:lnTo>
                  <a:cubicBezTo>
                    <a:pt x="1248392" y="63920"/>
                    <a:pt x="1234294" y="50586"/>
                    <a:pt x="1219568" y="37986"/>
                  </a:cubicBezTo>
                  <a:cubicBezTo>
                    <a:pt x="1164633" y="-12662"/>
                    <a:pt x="1080005" y="-12662"/>
                    <a:pt x="1025060" y="37986"/>
                  </a:cubicBezTo>
                  <a:cubicBezTo>
                    <a:pt x="1008776" y="51965"/>
                    <a:pt x="993255" y="66815"/>
                    <a:pt x="978569" y="82466"/>
                  </a:cubicBezTo>
                  <a:cubicBezTo>
                    <a:pt x="702640" y="357893"/>
                    <a:pt x="278443" y="776310"/>
                    <a:pt x="0" y="1054250"/>
                  </a:cubicBezTo>
                  <a:cubicBezTo>
                    <a:pt x="30659" y="1115317"/>
                    <a:pt x="64082" y="1174875"/>
                    <a:pt x="100521" y="1231921"/>
                  </a:cubicBezTo>
                  <a:cubicBezTo>
                    <a:pt x="238086" y="1452581"/>
                    <a:pt x="427105" y="1636597"/>
                    <a:pt x="651374" y="1768199"/>
                  </a:cubicBezTo>
                  <a:cubicBezTo>
                    <a:pt x="872269" y="1904907"/>
                    <a:pt x="1128848" y="1994371"/>
                    <a:pt x="1388945" y="2138618"/>
                  </a:cubicBezTo>
                  <a:cubicBezTo>
                    <a:pt x="1666006" y="2283066"/>
                    <a:pt x="1902230" y="2494964"/>
                    <a:pt x="2075753" y="2754810"/>
                  </a:cubicBezTo>
                  <a:cubicBezTo>
                    <a:pt x="2122797" y="2827612"/>
                    <a:pt x="2165518" y="2903153"/>
                    <a:pt x="2203666" y="2980982"/>
                  </a:cubicBezTo>
                  <a:lnTo>
                    <a:pt x="2209446" y="2975956"/>
                  </a:lnTo>
                  <a:cubicBezTo>
                    <a:pt x="2486557" y="2699021"/>
                    <a:pt x="2763567" y="2422011"/>
                    <a:pt x="3040501" y="2144900"/>
                  </a:cubicBezTo>
                  <a:cubicBezTo>
                    <a:pt x="3057163" y="2128164"/>
                    <a:pt x="3072944" y="2110547"/>
                    <a:pt x="3087746" y="2092127"/>
                  </a:cubicBezTo>
                  <a:cubicBezTo>
                    <a:pt x="3108981" y="2063981"/>
                    <a:pt x="3120365" y="2029628"/>
                    <a:pt x="3120164" y="1994371"/>
                  </a:cubicBezTo>
                  <a:cubicBezTo>
                    <a:pt x="3118128" y="1961953"/>
                    <a:pt x="3106116" y="1930960"/>
                    <a:pt x="3085736" y="1905661"/>
                  </a:cubicBezTo>
                  <a:close/>
                </a:path>
              </a:pathLst>
            </a:custGeom>
            <a:gradFill>
              <a:gsLst>
                <a:gs pos="100000">
                  <a:srgbClr val="00B5B9">
                    <a:alpha val="42000"/>
                  </a:srgbClr>
                </a:gs>
                <a:gs pos="0">
                  <a:srgbClr val="00B5B9">
                    <a:alpha val="20000"/>
                  </a:srgbClr>
                </a:gs>
              </a:gsLst>
              <a:path path="circle">
                <a:fillToRect l="50000" t="50000" r="50000" b="50000"/>
              </a:path>
            </a:gradFill>
            <a:ln w="25098"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38DB379A-8672-4D50-9A4C-7F72E4D8B23B}"/>
              </a:ext>
            </a:extLst>
          </p:cNvPr>
          <p:cNvSpPr/>
          <p:nvPr/>
        </p:nvSpPr>
        <p:spPr>
          <a:xfrm rot="2633279">
            <a:off x="10649305" y="4389736"/>
            <a:ext cx="2302331" cy="2436952"/>
          </a:xfrm>
          <a:custGeom>
            <a:avLst/>
            <a:gdLst>
              <a:gd name="connsiteX0" fmla="*/ 38064 w 2302331"/>
              <a:gd name="connsiteY0" fmla="*/ 38065 h 2436952"/>
              <a:gd name="connsiteX1" fmla="*/ 129959 w 2302331"/>
              <a:gd name="connsiteY1" fmla="*/ 0 h 2436952"/>
              <a:gd name="connsiteX2" fmla="*/ 527780 w 2302331"/>
              <a:gd name="connsiteY2" fmla="*/ 0 h 2436952"/>
              <a:gd name="connsiteX3" fmla="*/ 2302331 w 2302331"/>
              <a:gd name="connsiteY3" fmla="*/ 1844805 h 2436952"/>
              <a:gd name="connsiteX4" fmla="*/ 1686741 w 2302331"/>
              <a:gd name="connsiteY4" fmla="*/ 2436952 h 2436952"/>
              <a:gd name="connsiteX5" fmla="*/ 129959 w 2302331"/>
              <a:gd name="connsiteY5" fmla="*/ 2436952 h 2436952"/>
              <a:gd name="connsiteX6" fmla="*/ 0 w 2302331"/>
              <a:gd name="connsiteY6" fmla="*/ 2306993 h 2436952"/>
              <a:gd name="connsiteX7" fmla="*/ 0 w 2302331"/>
              <a:gd name="connsiteY7" fmla="*/ 129959 h 2436952"/>
              <a:gd name="connsiteX8" fmla="*/ 38064 w 2302331"/>
              <a:gd name="connsiteY8" fmla="*/ 38065 h 24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2331" h="2436952">
                <a:moveTo>
                  <a:pt x="38064" y="38065"/>
                </a:moveTo>
                <a:cubicBezTo>
                  <a:pt x="61583" y="14546"/>
                  <a:pt x="94072" y="0"/>
                  <a:pt x="129959" y="0"/>
                </a:cubicBezTo>
                <a:lnTo>
                  <a:pt x="527780" y="0"/>
                </a:lnTo>
                <a:lnTo>
                  <a:pt x="2302331" y="1844805"/>
                </a:lnTo>
                <a:lnTo>
                  <a:pt x="1686741" y="2436952"/>
                </a:lnTo>
                <a:lnTo>
                  <a:pt x="129959" y="2436952"/>
                </a:lnTo>
                <a:cubicBezTo>
                  <a:pt x="58185" y="2436952"/>
                  <a:pt x="0" y="2378767"/>
                  <a:pt x="0" y="2306993"/>
                </a:cubicBezTo>
                <a:lnTo>
                  <a:pt x="0" y="129959"/>
                </a:lnTo>
                <a:cubicBezTo>
                  <a:pt x="0" y="94072"/>
                  <a:pt x="14546" y="61582"/>
                  <a:pt x="38064" y="38065"/>
                </a:cubicBezTo>
                <a:close/>
              </a:path>
            </a:pathLst>
          </a:custGeom>
          <a:gradFill flip="none" rotWithShape="1">
            <a:gsLst>
              <a:gs pos="0">
                <a:srgbClr val="E86888">
                  <a:alpha val="18000"/>
                </a:srgbClr>
              </a:gs>
              <a:gs pos="100000">
                <a:srgbClr val="E86888">
                  <a:alpha val="8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ACFE86E8-F60A-4E6D-8CDD-DDF7656E1853}"/>
              </a:ext>
            </a:extLst>
          </p:cNvPr>
          <p:cNvSpPr/>
          <p:nvPr/>
        </p:nvSpPr>
        <p:spPr>
          <a:xfrm rot="2633279">
            <a:off x="10506807" y="5377262"/>
            <a:ext cx="1417202" cy="1453112"/>
          </a:xfrm>
          <a:custGeom>
            <a:avLst/>
            <a:gdLst>
              <a:gd name="connsiteX0" fmla="*/ 22697 w 1417202"/>
              <a:gd name="connsiteY0" fmla="*/ 22698 h 1453112"/>
              <a:gd name="connsiteX1" fmla="*/ 77493 w 1417202"/>
              <a:gd name="connsiteY1" fmla="*/ 0 h 1453112"/>
              <a:gd name="connsiteX2" fmla="*/ 1339709 w 1417202"/>
              <a:gd name="connsiteY2" fmla="*/ 0 h 1453112"/>
              <a:gd name="connsiteX3" fmla="*/ 1417202 w 1417202"/>
              <a:gd name="connsiteY3" fmla="*/ 77493 h 1453112"/>
              <a:gd name="connsiteX4" fmla="*/ 1417202 w 1417202"/>
              <a:gd name="connsiteY4" fmla="*/ 1091403 h 1453112"/>
              <a:gd name="connsiteX5" fmla="*/ 1041173 w 1417202"/>
              <a:gd name="connsiteY5" fmla="*/ 1453112 h 1453112"/>
              <a:gd name="connsiteX6" fmla="*/ 77493 w 1417202"/>
              <a:gd name="connsiteY6" fmla="*/ 1453112 h 1453112"/>
              <a:gd name="connsiteX7" fmla="*/ 0 w 1417202"/>
              <a:gd name="connsiteY7" fmla="*/ 1375619 h 1453112"/>
              <a:gd name="connsiteX8" fmla="*/ 0 w 1417202"/>
              <a:gd name="connsiteY8" fmla="*/ 77493 h 1453112"/>
              <a:gd name="connsiteX9" fmla="*/ 22697 w 1417202"/>
              <a:gd name="connsiteY9" fmla="*/ 22698 h 145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202" h="1453112">
                <a:moveTo>
                  <a:pt x="22697" y="22698"/>
                </a:moveTo>
                <a:cubicBezTo>
                  <a:pt x="36721" y="8674"/>
                  <a:pt x="56094" y="0"/>
                  <a:pt x="77493" y="0"/>
                </a:cubicBezTo>
                <a:lnTo>
                  <a:pt x="1339709" y="0"/>
                </a:lnTo>
                <a:cubicBezTo>
                  <a:pt x="1382507" y="0"/>
                  <a:pt x="1417202" y="34695"/>
                  <a:pt x="1417202" y="77493"/>
                </a:cubicBezTo>
                <a:lnTo>
                  <a:pt x="1417202" y="1091403"/>
                </a:lnTo>
                <a:lnTo>
                  <a:pt x="1041173" y="1453112"/>
                </a:lnTo>
                <a:lnTo>
                  <a:pt x="77493" y="1453112"/>
                </a:lnTo>
                <a:cubicBezTo>
                  <a:pt x="34695" y="1453112"/>
                  <a:pt x="0" y="1418417"/>
                  <a:pt x="0" y="1375619"/>
                </a:cubicBezTo>
                <a:lnTo>
                  <a:pt x="0" y="77493"/>
                </a:lnTo>
                <a:cubicBezTo>
                  <a:pt x="0" y="56094"/>
                  <a:pt x="8674" y="36720"/>
                  <a:pt x="22697" y="22698"/>
                </a:cubicBezTo>
                <a:close/>
              </a:path>
            </a:pathLst>
          </a:custGeom>
          <a:gradFill>
            <a:gsLst>
              <a:gs pos="0">
                <a:srgbClr val="E39EB4">
                  <a:alpha val="37000"/>
                </a:srgbClr>
              </a:gs>
              <a:gs pos="100000">
                <a:srgbClr val="E86888">
                  <a:alpha val="72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6957886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DDAC-837B-44AB-8CA5-C68D9C5FA7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9D6DAB-1493-4D61-B793-B4DFA0AA0F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596F0-0A9A-4E9A-8902-5971E3293131}"/>
              </a:ext>
            </a:extLst>
          </p:cNvPr>
          <p:cNvSpPr>
            <a:spLocks noGrp="1"/>
          </p:cNvSpPr>
          <p:nvPr>
            <p:ph type="dt" sz="half" idx="10"/>
          </p:nvPr>
        </p:nvSpPr>
        <p:spPr/>
        <p:txBody>
          <a:bodyPr/>
          <a:lstStyle/>
          <a:p>
            <a:fld id="{B7D325DE-A54A-4259-93E8-C37C937064EE}" type="datetimeFigureOut">
              <a:rPr lang="en-US" smtClean="0"/>
              <a:t>1/30/2024</a:t>
            </a:fld>
            <a:endParaRPr lang="en-US"/>
          </a:p>
        </p:txBody>
      </p:sp>
      <p:sp>
        <p:nvSpPr>
          <p:cNvPr id="5" name="Footer Placeholder 4">
            <a:extLst>
              <a:ext uri="{FF2B5EF4-FFF2-40B4-BE49-F238E27FC236}">
                <a16:creationId xmlns:a16="http://schemas.microsoft.com/office/drawing/2014/main" id="{9333C6E8-1E30-43E5-B529-70C47B96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A9AA1-B602-48A7-9CBD-B30E00ABC530}"/>
              </a:ext>
            </a:extLst>
          </p:cNvPr>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6719713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62CC-CA56-4C9D-8ACE-12A17D8D91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06E769-1A27-41A5-B8D4-E67DD52F7ED4}"/>
              </a:ext>
            </a:extLst>
          </p:cNvPr>
          <p:cNvSpPr>
            <a:spLocks noGrp="1"/>
          </p:cNvSpPr>
          <p:nvPr>
            <p:ph type="dt" sz="half" idx="10"/>
          </p:nvPr>
        </p:nvSpPr>
        <p:spPr/>
        <p:txBody>
          <a:bodyPr/>
          <a:lstStyle/>
          <a:p>
            <a:fld id="{B7D325DE-A54A-4259-93E8-C37C937064EE}" type="datetimeFigureOut">
              <a:rPr lang="en-US" smtClean="0"/>
              <a:t>1/30/2024</a:t>
            </a:fld>
            <a:endParaRPr lang="en-US"/>
          </a:p>
        </p:txBody>
      </p:sp>
      <p:sp>
        <p:nvSpPr>
          <p:cNvPr id="4" name="Footer Placeholder 3">
            <a:extLst>
              <a:ext uri="{FF2B5EF4-FFF2-40B4-BE49-F238E27FC236}">
                <a16:creationId xmlns:a16="http://schemas.microsoft.com/office/drawing/2014/main" id="{BD34A99E-3026-4B73-A4AE-5542D6CA8C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5AEBA9-0CDB-41C7-8310-45B4A0D962A1}"/>
              </a:ext>
            </a:extLst>
          </p:cNvPr>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79243723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6E5B8-71F0-44D7-BEA1-6D25FF659304}"/>
              </a:ext>
            </a:extLst>
          </p:cNvPr>
          <p:cNvSpPr>
            <a:spLocks noGrp="1"/>
          </p:cNvSpPr>
          <p:nvPr>
            <p:ph type="dt" sz="half" idx="10"/>
          </p:nvPr>
        </p:nvSpPr>
        <p:spPr/>
        <p:txBody>
          <a:bodyPr/>
          <a:lstStyle/>
          <a:p>
            <a:fld id="{B7D325DE-A54A-4259-93E8-C37C937064EE}" type="datetimeFigureOut">
              <a:rPr lang="en-US" smtClean="0"/>
              <a:t>1/30/2024</a:t>
            </a:fld>
            <a:endParaRPr lang="en-US"/>
          </a:p>
        </p:txBody>
      </p:sp>
      <p:sp>
        <p:nvSpPr>
          <p:cNvPr id="3" name="Footer Placeholder 2">
            <a:extLst>
              <a:ext uri="{FF2B5EF4-FFF2-40B4-BE49-F238E27FC236}">
                <a16:creationId xmlns:a16="http://schemas.microsoft.com/office/drawing/2014/main" id="{CA4F5895-3687-46FB-B02E-5FE5719E37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AAA9D-8347-497E-9369-AEB60A1058D8}"/>
              </a:ext>
            </a:extLst>
          </p:cNvPr>
          <p:cNvSpPr>
            <a:spLocks noGrp="1"/>
          </p:cNvSpPr>
          <p:nvPr>
            <p:ph type="sldNum" sz="quarter" idx="12"/>
          </p:nvPr>
        </p:nvSpPr>
        <p:spPr/>
        <p:txBody>
          <a:bodyPr/>
          <a:lstStyle/>
          <a:p>
            <a:pPr algn="r"/>
            <a:fld id="{00000000-1234-1234-1234-123412341234}" type="slidenum">
              <a:rPr lang="en" smtClean="0"/>
              <a:pPr algn="r"/>
              <a:t>‹#›</a:t>
            </a:fld>
            <a:endParaRPr lang="en"/>
          </a:p>
        </p:txBody>
      </p:sp>
      <p:sp>
        <p:nvSpPr>
          <p:cNvPr id="5" name="Rectangle 4">
            <a:extLst>
              <a:ext uri="{FF2B5EF4-FFF2-40B4-BE49-F238E27FC236}">
                <a16:creationId xmlns:a16="http://schemas.microsoft.com/office/drawing/2014/main" id="{241BBE93-2F69-44A3-B00F-BB62030A86D7}"/>
              </a:ext>
            </a:extLst>
          </p:cNvPr>
          <p:cNvSpPr/>
          <p:nvPr/>
        </p:nvSpPr>
        <p:spPr>
          <a:xfrm>
            <a:off x="-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1936814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13284B"/>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00" y="1408333"/>
            <a:ext cx="11360800" cy="23212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Font typeface="Libre Franklin"/>
              <a:buNone/>
              <a:defRPr sz="4800" b="1">
                <a:solidFill>
                  <a:schemeClr val="lt1"/>
                </a:solidFill>
                <a:latin typeface="+mj-lt"/>
                <a:ea typeface="Libre Franklin"/>
                <a:cs typeface="Libre Franklin"/>
                <a:sym typeface="Libre Franklin"/>
              </a:defRPr>
            </a:lvl1pPr>
            <a:lvl2pPr lvl="1">
              <a:spcBef>
                <a:spcPts val="0"/>
              </a:spcBef>
              <a:spcAft>
                <a:spcPts val="0"/>
              </a:spcAft>
              <a:buClr>
                <a:schemeClr val="lt1"/>
              </a:buClr>
              <a:buSzPts val="5200"/>
              <a:buFont typeface="Roboto"/>
              <a:buNone/>
              <a:defRPr sz="5200">
                <a:solidFill>
                  <a:schemeClr val="lt1"/>
                </a:solidFill>
                <a:latin typeface="Roboto"/>
                <a:ea typeface="Roboto"/>
                <a:cs typeface="Roboto"/>
                <a:sym typeface="Roboto"/>
              </a:defRPr>
            </a:lvl2pPr>
            <a:lvl3pPr lvl="2">
              <a:spcBef>
                <a:spcPts val="0"/>
              </a:spcBef>
              <a:spcAft>
                <a:spcPts val="0"/>
              </a:spcAft>
              <a:buClr>
                <a:schemeClr val="lt1"/>
              </a:buClr>
              <a:buSzPts val="5200"/>
              <a:buFont typeface="Roboto"/>
              <a:buNone/>
              <a:defRPr sz="5200">
                <a:solidFill>
                  <a:schemeClr val="lt1"/>
                </a:solidFill>
                <a:latin typeface="Roboto"/>
                <a:ea typeface="Roboto"/>
                <a:cs typeface="Roboto"/>
                <a:sym typeface="Roboto"/>
              </a:defRPr>
            </a:lvl3pPr>
            <a:lvl4pPr lvl="3">
              <a:spcBef>
                <a:spcPts val="0"/>
              </a:spcBef>
              <a:spcAft>
                <a:spcPts val="0"/>
              </a:spcAft>
              <a:buClr>
                <a:schemeClr val="lt1"/>
              </a:buClr>
              <a:buSzPts val="5200"/>
              <a:buFont typeface="Roboto"/>
              <a:buNone/>
              <a:defRPr sz="5200">
                <a:solidFill>
                  <a:schemeClr val="lt1"/>
                </a:solidFill>
                <a:latin typeface="Roboto"/>
                <a:ea typeface="Roboto"/>
                <a:cs typeface="Roboto"/>
                <a:sym typeface="Roboto"/>
              </a:defRPr>
            </a:lvl4pPr>
            <a:lvl5pPr lvl="4">
              <a:spcBef>
                <a:spcPts val="0"/>
              </a:spcBef>
              <a:spcAft>
                <a:spcPts val="0"/>
              </a:spcAft>
              <a:buClr>
                <a:schemeClr val="lt1"/>
              </a:buClr>
              <a:buSzPts val="5200"/>
              <a:buFont typeface="Roboto"/>
              <a:buNone/>
              <a:defRPr sz="5200">
                <a:solidFill>
                  <a:schemeClr val="lt1"/>
                </a:solidFill>
                <a:latin typeface="Roboto"/>
                <a:ea typeface="Roboto"/>
                <a:cs typeface="Roboto"/>
                <a:sym typeface="Roboto"/>
              </a:defRPr>
            </a:lvl5pPr>
            <a:lvl6pPr lvl="5">
              <a:spcBef>
                <a:spcPts val="0"/>
              </a:spcBef>
              <a:spcAft>
                <a:spcPts val="0"/>
              </a:spcAft>
              <a:buClr>
                <a:schemeClr val="lt1"/>
              </a:buClr>
              <a:buSzPts val="5200"/>
              <a:buFont typeface="Roboto"/>
              <a:buNone/>
              <a:defRPr sz="5200">
                <a:solidFill>
                  <a:schemeClr val="lt1"/>
                </a:solidFill>
                <a:latin typeface="Roboto"/>
                <a:ea typeface="Roboto"/>
                <a:cs typeface="Roboto"/>
                <a:sym typeface="Roboto"/>
              </a:defRPr>
            </a:lvl6pPr>
            <a:lvl7pPr lvl="6">
              <a:spcBef>
                <a:spcPts val="0"/>
              </a:spcBef>
              <a:spcAft>
                <a:spcPts val="0"/>
              </a:spcAft>
              <a:buClr>
                <a:schemeClr val="lt1"/>
              </a:buClr>
              <a:buSzPts val="5200"/>
              <a:buFont typeface="Roboto"/>
              <a:buNone/>
              <a:defRPr sz="5200">
                <a:solidFill>
                  <a:schemeClr val="lt1"/>
                </a:solidFill>
                <a:latin typeface="Roboto"/>
                <a:ea typeface="Roboto"/>
                <a:cs typeface="Roboto"/>
                <a:sym typeface="Roboto"/>
              </a:defRPr>
            </a:lvl7pPr>
            <a:lvl8pPr lvl="7">
              <a:spcBef>
                <a:spcPts val="0"/>
              </a:spcBef>
              <a:spcAft>
                <a:spcPts val="0"/>
              </a:spcAft>
              <a:buClr>
                <a:schemeClr val="lt1"/>
              </a:buClr>
              <a:buSzPts val="5200"/>
              <a:buFont typeface="Roboto"/>
              <a:buNone/>
              <a:defRPr sz="5200">
                <a:solidFill>
                  <a:schemeClr val="lt1"/>
                </a:solidFill>
                <a:latin typeface="Roboto"/>
                <a:ea typeface="Roboto"/>
                <a:cs typeface="Roboto"/>
                <a:sym typeface="Roboto"/>
              </a:defRPr>
            </a:lvl8pPr>
            <a:lvl9pPr lvl="8">
              <a:spcBef>
                <a:spcPts val="0"/>
              </a:spcBef>
              <a:spcAft>
                <a:spcPts val="0"/>
              </a:spcAft>
              <a:buClr>
                <a:schemeClr val="lt1"/>
              </a:buClr>
              <a:buSzPts val="5200"/>
              <a:buFont typeface="Roboto"/>
              <a:buNone/>
              <a:defRPr sz="5200">
                <a:solidFill>
                  <a:schemeClr val="lt1"/>
                </a:solidFill>
                <a:latin typeface="Roboto"/>
                <a:ea typeface="Roboto"/>
                <a:cs typeface="Roboto"/>
                <a:sym typeface="Roboto"/>
              </a:defRPr>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Font typeface="Roboto"/>
              <a:buNone/>
              <a:defRPr sz="2400">
                <a:solidFill>
                  <a:schemeClr val="lt1"/>
                </a:solidFill>
                <a:latin typeface="Arial" panose="020B0604020202020204" pitchFamily="34" charset="0"/>
                <a:ea typeface="Roboto"/>
                <a:cs typeface="Arial" panose="020B0604020202020204" pitchFamily="34" charset="0"/>
                <a:sym typeface="Roboto"/>
              </a:defRPr>
            </a:lvl1pPr>
            <a:lvl2pPr lvl="1">
              <a:lnSpc>
                <a:spcPct val="100000"/>
              </a:lnSpc>
              <a:spcBef>
                <a:spcPts val="0"/>
              </a:spcBef>
              <a:spcAft>
                <a:spcPts val="0"/>
              </a:spcAft>
              <a:buClr>
                <a:schemeClr val="lt1"/>
              </a:buClr>
              <a:buSzPts val="2800"/>
              <a:buFont typeface="Roboto"/>
              <a:buNone/>
              <a:defRPr sz="2800">
                <a:solidFill>
                  <a:schemeClr val="lt1"/>
                </a:solidFill>
                <a:latin typeface="Roboto"/>
                <a:ea typeface="Roboto"/>
                <a:cs typeface="Roboto"/>
                <a:sym typeface="Roboto"/>
              </a:defRPr>
            </a:lvl2pPr>
            <a:lvl3pPr lvl="2">
              <a:lnSpc>
                <a:spcPct val="100000"/>
              </a:lnSpc>
              <a:spcBef>
                <a:spcPts val="0"/>
              </a:spcBef>
              <a:spcAft>
                <a:spcPts val="0"/>
              </a:spcAft>
              <a:buClr>
                <a:schemeClr val="lt1"/>
              </a:buClr>
              <a:buSzPts val="2800"/>
              <a:buFont typeface="Roboto"/>
              <a:buNone/>
              <a:defRPr sz="2800">
                <a:solidFill>
                  <a:schemeClr val="lt1"/>
                </a:solidFill>
                <a:latin typeface="Roboto"/>
                <a:ea typeface="Roboto"/>
                <a:cs typeface="Roboto"/>
                <a:sym typeface="Roboto"/>
              </a:defRPr>
            </a:lvl3pPr>
            <a:lvl4pPr lvl="3">
              <a:lnSpc>
                <a:spcPct val="100000"/>
              </a:lnSpc>
              <a:spcBef>
                <a:spcPts val="0"/>
              </a:spcBef>
              <a:spcAft>
                <a:spcPts val="0"/>
              </a:spcAft>
              <a:buClr>
                <a:schemeClr val="lt1"/>
              </a:buClr>
              <a:buSzPts val="2800"/>
              <a:buFont typeface="Roboto"/>
              <a:buNone/>
              <a:defRPr sz="2800">
                <a:solidFill>
                  <a:schemeClr val="lt1"/>
                </a:solidFill>
                <a:latin typeface="Roboto"/>
                <a:ea typeface="Roboto"/>
                <a:cs typeface="Roboto"/>
                <a:sym typeface="Roboto"/>
              </a:defRPr>
            </a:lvl4pPr>
            <a:lvl5pPr lvl="4">
              <a:lnSpc>
                <a:spcPct val="100000"/>
              </a:lnSpc>
              <a:spcBef>
                <a:spcPts val="0"/>
              </a:spcBef>
              <a:spcAft>
                <a:spcPts val="0"/>
              </a:spcAft>
              <a:buClr>
                <a:schemeClr val="lt1"/>
              </a:buClr>
              <a:buSzPts val="2800"/>
              <a:buFont typeface="Roboto"/>
              <a:buNone/>
              <a:defRPr sz="2800">
                <a:solidFill>
                  <a:schemeClr val="lt1"/>
                </a:solidFill>
                <a:latin typeface="Roboto"/>
                <a:ea typeface="Roboto"/>
                <a:cs typeface="Roboto"/>
                <a:sym typeface="Roboto"/>
              </a:defRPr>
            </a:lvl5pPr>
            <a:lvl6pPr lvl="5">
              <a:lnSpc>
                <a:spcPct val="100000"/>
              </a:lnSpc>
              <a:spcBef>
                <a:spcPts val="0"/>
              </a:spcBef>
              <a:spcAft>
                <a:spcPts val="0"/>
              </a:spcAft>
              <a:buClr>
                <a:schemeClr val="lt1"/>
              </a:buClr>
              <a:buSzPts val="2800"/>
              <a:buFont typeface="Roboto"/>
              <a:buNone/>
              <a:defRPr sz="2800">
                <a:solidFill>
                  <a:schemeClr val="lt1"/>
                </a:solidFill>
                <a:latin typeface="Roboto"/>
                <a:ea typeface="Roboto"/>
                <a:cs typeface="Roboto"/>
                <a:sym typeface="Roboto"/>
              </a:defRPr>
            </a:lvl6pPr>
            <a:lvl7pPr lvl="6">
              <a:lnSpc>
                <a:spcPct val="100000"/>
              </a:lnSpc>
              <a:spcBef>
                <a:spcPts val="0"/>
              </a:spcBef>
              <a:spcAft>
                <a:spcPts val="0"/>
              </a:spcAft>
              <a:buClr>
                <a:schemeClr val="lt1"/>
              </a:buClr>
              <a:buSzPts val="2800"/>
              <a:buFont typeface="Roboto"/>
              <a:buNone/>
              <a:defRPr sz="2800">
                <a:solidFill>
                  <a:schemeClr val="lt1"/>
                </a:solidFill>
                <a:latin typeface="Roboto"/>
                <a:ea typeface="Roboto"/>
                <a:cs typeface="Roboto"/>
                <a:sym typeface="Roboto"/>
              </a:defRPr>
            </a:lvl7pPr>
            <a:lvl8pPr lvl="7">
              <a:lnSpc>
                <a:spcPct val="100000"/>
              </a:lnSpc>
              <a:spcBef>
                <a:spcPts val="0"/>
              </a:spcBef>
              <a:spcAft>
                <a:spcPts val="0"/>
              </a:spcAft>
              <a:buClr>
                <a:schemeClr val="lt1"/>
              </a:buClr>
              <a:buSzPts val="2800"/>
              <a:buFont typeface="Roboto"/>
              <a:buNone/>
              <a:defRPr sz="2800">
                <a:solidFill>
                  <a:schemeClr val="lt1"/>
                </a:solidFill>
                <a:latin typeface="Roboto"/>
                <a:ea typeface="Roboto"/>
                <a:cs typeface="Roboto"/>
                <a:sym typeface="Roboto"/>
              </a:defRPr>
            </a:lvl8pPr>
            <a:lvl9pPr lvl="8">
              <a:lnSpc>
                <a:spcPct val="100000"/>
              </a:lnSpc>
              <a:spcBef>
                <a:spcPts val="0"/>
              </a:spcBef>
              <a:spcAft>
                <a:spcPts val="0"/>
              </a:spcAft>
              <a:buClr>
                <a:schemeClr val="lt1"/>
              </a:buClr>
              <a:buSzPts val="2800"/>
              <a:buFont typeface="Roboto"/>
              <a:buNone/>
              <a:defRPr sz="2800">
                <a:solidFill>
                  <a:schemeClr val="lt1"/>
                </a:solidFill>
                <a:latin typeface="Roboto"/>
                <a:ea typeface="Roboto"/>
                <a:cs typeface="Roboto"/>
                <a:sym typeface="Roboto"/>
              </a:defRPr>
            </a:lvl9pPr>
          </a:lstStyle>
          <a:p>
            <a:endParaRPr/>
          </a:p>
        </p:txBody>
      </p:sp>
      <p:sp>
        <p:nvSpPr>
          <p:cNvPr id="2" name="Google Shape;37;p6">
            <a:extLst>
              <a:ext uri="{FF2B5EF4-FFF2-40B4-BE49-F238E27FC236}">
                <a16:creationId xmlns:a16="http://schemas.microsoft.com/office/drawing/2014/main" id="{ADDAB99E-4BC3-4FE8-762B-6D85D45499C3}"/>
              </a:ext>
            </a:extLst>
          </p:cNvPr>
          <p:cNvSpPr txBox="1">
            <a:spLocks noGrp="1"/>
          </p:cNvSpPr>
          <p:nvPr>
            <p:ph type="sldNum" idx="4"/>
          </p:nvPr>
        </p:nvSpPr>
        <p:spPr>
          <a:xfrm>
            <a:off x="11148001"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900">
                <a:solidFill>
                  <a:schemeClr val="bg1"/>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820">
                <a:latin typeface="Libre Franklin"/>
                <a:ea typeface="Libre Franklin"/>
                <a:cs typeface="Libre Franklin"/>
                <a:sym typeface="Libre Franklin"/>
              </a:defRPr>
            </a:lvl2pPr>
            <a:lvl3pPr lvl="2" rtl="0">
              <a:lnSpc>
                <a:spcPct val="80000"/>
              </a:lnSpc>
              <a:buSzPts val="852"/>
              <a:buNone/>
              <a:defRPr sz="820">
                <a:latin typeface="Libre Franklin"/>
                <a:ea typeface="Libre Franklin"/>
                <a:cs typeface="Libre Franklin"/>
                <a:sym typeface="Libre Franklin"/>
              </a:defRPr>
            </a:lvl3pPr>
            <a:lvl4pPr lvl="3" rtl="0">
              <a:lnSpc>
                <a:spcPct val="80000"/>
              </a:lnSpc>
              <a:buSzPts val="852"/>
              <a:buNone/>
              <a:defRPr sz="820">
                <a:latin typeface="Libre Franklin"/>
                <a:ea typeface="Libre Franklin"/>
                <a:cs typeface="Libre Franklin"/>
                <a:sym typeface="Libre Franklin"/>
              </a:defRPr>
            </a:lvl4pPr>
            <a:lvl5pPr lvl="4" rtl="0">
              <a:lnSpc>
                <a:spcPct val="80000"/>
              </a:lnSpc>
              <a:buSzPts val="852"/>
              <a:buNone/>
              <a:defRPr sz="820">
                <a:latin typeface="Libre Franklin"/>
                <a:ea typeface="Libre Franklin"/>
                <a:cs typeface="Libre Franklin"/>
                <a:sym typeface="Libre Franklin"/>
              </a:defRPr>
            </a:lvl5pPr>
            <a:lvl6pPr lvl="5" rtl="0">
              <a:lnSpc>
                <a:spcPct val="80000"/>
              </a:lnSpc>
              <a:buSzPts val="852"/>
              <a:buNone/>
              <a:defRPr sz="820">
                <a:latin typeface="Libre Franklin"/>
                <a:ea typeface="Libre Franklin"/>
                <a:cs typeface="Libre Franklin"/>
                <a:sym typeface="Libre Franklin"/>
              </a:defRPr>
            </a:lvl6pPr>
            <a:lvl7pPr lvl="6" rtl="0">
              <a:lnSpc>
                <a:spcPct val="80000"/>
              </a:lnSpc>
              <a:buSzPts val="852"/>
              <a:buNone/>
              <a:defRPr sz="820">
                <a:latin typeface="Libre Franklin"/>
                <a:ea typeface="Libre Franklin"/>
                <a:cs typeface="Libre Franklin"/>
                <a:sym typeface="Libre Franklin"/>
              </a:defRPr>
            </a:lvl7pPr>
            <a:lvl8pPr lvl="7" rtl="0">
              <a:lnSpc>
                <a:spcPct val="80000"/>
              </a:lnSpc>
              <a:buSzPts val="852"/>
              <a:buNone/>
              <a:defRPr sz="820">
                <a:latin typeface="Libre Franklin"/>
                <a:ea typeface="Libre Franklin"/>
                <a:cs typeface="Libre Franklin"/>
                <a:sym typeface="Libre Franklin"/>
              </a:defRPr>
            </a:lvl8pPr>
            <a:lvl9pPr lvl="8" rtl="0">
              <a:lnSpc>
                <a:spcPct val="80000"/>
              </a:lnSpc>
              <a:buSzPts val="852"/>
              <a:buNone/>
              <a:defRPr sz="820">
                <a:latin typeface="Libre Franklin"/>
                <a:ea typeface="Libre Franklin"/>
                <a:cs typeface="Libre Franklin"/>
                <a:sym typeface="Libre Franklin"/>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979633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91440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100"/>
              <a:buFont typeface="Libre Franklin SemiBold"/>
              <a:buNone/>
              <a:defRPr sz="2800" b="1" i="0">
                <a:latin typeface="Arial" panose="020B0604020202020204" pitchFamily="34" charset="0"/>
                <a:ea typeface="Arial" panose="020B0604020202020204" pitchFamily="34" charset="0"/>
                <a:cs typeface="Arial" panose="020B0604020202020204" pitchFamily="34" charset="0"/>
                <a:sym typeface="Libre Franklin SemiBold"/>
              </a:defRPr>
            </a:lvl1pPr>
            <a:lvl2pPr lvl="1">
              <a:spcBef>
                <a:spcPts val="0"/>
              </a:spcBef>
              <a:spcAft>
                <a:spcPts val="0"/>
              </a:spcAft>
              <a:buSzPts val="2800"/>
              <a:buFont typeface="Roboto"/>
              <a:buNone/>
              <a:defRPr>
                <a:latin typeface="Roboto"/>
                <a:ea typeface="Roboto"/>
                <a:cs typeface="Roboto"/>
                <a:sym typeface="Roboto"/>
              </a:defRPr>
            </a:lvl2pPr>
            <a:lvl3pPr lvl="2">
              <a:spcBef>
                <a:spcPts val="0"/>
              </a:spcBef>
              <a:spcAft>
                <a:spcPts val="0"/>
              </a:spcAft>
              <a:buSzPts val="2800"/>
              <a:buFont typeface="Roboto"/>
              <a:buNone/>
              <a:defRPr>
                <a:latin typeface="Roboto"/>
                <a:ea typeface="Roboto"/>
                <a:cs typeface="Roboto"/>
                <a:sym typeface="Roboto"/>
              </a:defRPr>
            </a:lvl3pPr>
            <a:lvl4pPr lvl="3">
              <a:spcBef>
                <a:spcPts val="0"/>
              </a:spcBef>
              <a:spcAft>
                <a:spcPts val="0"/>
              </a:spcAft>
              <a:buSzPts val="2800"/>
              <a:buFont typeface="Roboto"/>
              <a:buNone/>
              <a:defRPr>
                <a:latin typeface="Roboto"/>
                <a:ea typeface="Roboto"/>
                <a:cs typeface="Roboto"/>
                <a:sym typeface="Roboto"/>
              </a:defRPr>
            </a:lvl4pPr>
            <a:lvl5pPr lvl="4">
              <a:spcBef>
                <a:spcPts val="0"/>
              </a:spcBef>
              <a:spcAft>
                <a:spcPts val="0"/>
              </a:spcAft>
              <a:buSzPts val="2800"/>
              <a:buFont typeface="Roboto"/>
              <a:buNone/>
              <a:defRPr>
                <a:latin typeface="Roboto"/>
                <a:ea typeface="Roboto"/>
                <a:cs typeface="Roboto"/>
                <a:sym typeface="Roboto"/>
              </a:defRPr>
            </a:lvl5pPr>
            <a:lvl6pPr lvl="5">
              <a:spcBef>
                <a:spcPts val="0"/>
              </a:spcBef>
              <a:spcAft>
                <a:spcPts val="0"/>
              </a:spcAft>
              <a:buSzPts val="2800"/>
              <a:buFont typeface="Roboto"/>
              <a:buNone/>
              <a:defRPr>
                <a:latin typeface="Roboto"/>
                <a:ea typeface="Roboto"/>
                <a:cs typeface="Roboto"/>
                <a:sym typeface="Roboto"/>
              </a:defRPr>
            </a:lvl6pPr>
            <a:lvl7pPr lvl="6">
              <a:spcBef>
                <a:spcPts val="0"/>
              </a:spcBef>
              <a:spcAft>
                <a:spcPts val="0"/>
              </a:spcAft>
              <a:buSzPts val="2800"/>
              <a:buFont typeface="Roboto"/>
              <a:buNone/>
              <a:defRPr>
                <a:latin typeface="Roboto"/>
                <a:ea typeface="Roboto"/>
                <a:cs typeface="Roboto"/>
                <a:sym typeface="Roboto"/>
              </a:defRPr>
            </a:lvl7pPr>
            <a:lvl8pPr lvl="7">
              <a:spcBef>
                <a:spcPts val="0"/>
              </a:spcBef>
              <a:spcAft>
                <a:spcPts val="0"/>
              </a:spcAft>
              <a:buSzPts val="2800"/>
              <a:buFont typeface="Roboto"/>
              <a:buNone/>
              <a:defRPr>
                <a:latin typeface="Roboto"/>
                <a:ea typeface="Roboto"/>
                <a:cs typeface="Roboto"/>
                <a:sym typeface="Roboto"/>
              </a:defRPr>
            </a:lvl8pPr>
            <a:lvl9pPr lvl="8">
              <a:spcBef>
                <a:spcPts val="0"/>
              </a:spcBef>
              <a:spcAft>
                <a:spcPts val="0"/>
              </a:spcAft>
              <a:buSzPts val="2800"/>
              <a:buFont typeface="Roboto"/>
              <a:buNone/>
              <a:defRPr>
                <a:latin typeface="Roboto"/>
                <a:ea typeface="Roboto"/>
                <a:cs typeface="Roboto"/>
                <a:sym typeface="Roboto"/>
              </a:defRPr>
            </a:lvl9pPr>
          </a:lstStyle>
          <a:p>
            <a:endParaRPr/>
          </a:p>
        </p:txBody>
      </p:sp>
      <p:sp>
        <p:nvSpPr>
          <p:cNvPr id="29" name="Google Shape;29;p5"/>
          <p:cNvSpPr txBox="1">
            <a:spLocks noGrp="1"/>
          </p:cNvSpPr>
          <p:nvPr>
            <p:ph type="body" idx="1"/>
          </p:nvPr>
        </p:nvSpPr>
        <p:spPr>
          <a:xfrm>
            <a:off x="415600" y="1828800"/>
            <a:ext cx="11360800" cy="4555200"/>
          </a:xfrm>
          <a:prstGeom prst="rect">
            <a:avLst/>
          </a:prstGeom>
        </p:spPr>
        <p:txBody>
          <a:bodyPr spcFirstLastPara="1" wrap="square" lIns="91425" tIns="91425" rIns="91425" bIns="91425" anchor="t" anchorCtr="0">
            <a:normAutofit/>
          </a:bodyPr>
          <a:lstStyle>
            <a:lvl1pPr marL="457189" lvl="0" indent="-361942">
              <a:spcBef>
                <a:spcPts val="0"/>
              </a:spcBef>
              <a:spcAft>
                <a:spcPts val="0"/>
              </a:spcAft>
              <a:buSzPts val="2100"/>
              <a:buFont typeface="Libre Franklin"/>
              <a:buChar char="●"/>
              <a:defRPr sz="1800">
                <a:latin typeface="Arial" panose="020B0604020202020204" pitchFamily="34" charset="0"/>
                <a:ea typeface="Arial" panose="020B0604020202020204" pitchFamily="34" charset="0"/>
                <a:cs typeface="Arial" panose="020B0604020202020204" pitchFamily="34" charset="0"/>
                <a:sym typeface="Libre Franklin"/>
              </a:defRPr>
            </a:lvl1pPr>
            <a:lvl2pPr marL="914377" lvl="1" indent="-317492">
              <a:spcBef>
                <a:spcPts val="0"/>
              </a:spcBef>
              <a:spcAft>
                <a:spcPts val="0"/>
              </a:spcAft>
              <a:buSzPts val="1400"/>
              <a:buFont typeface="Libre Franklin"/>
              <a:buChar char="○"/>
              <a:defRPr>
                <a:latin typeface="Libre Franklin"/>
                <a:ea typeface="Libre Franklin"/>
                <a:cs typeface="Libre Franklin"/>
                <a:sym typeface="Libre Franklin"/>
              </a:defRPr>
            </a:lvl2pPr>
            <a:lvl3pPr marL="1371566" lvl="2" indent="-317492">
              <a:spcBef>
                <a:spcPts val="0"/>
              </a:spcBef>
              <a:spcAft>
                <a:spcPts val="0"/>
              </a:spcAft>
              <a:buSzPts val="1400"/>
              <a:buFont typeface="Libre Franklin"/>
              <a:buChar char="■"/>
              <a:defRPr>
                <a:latin typeface="Libre Franklin"/>
                <a:ea typeface="Libre Franklin"/>
                <a:cs typeface="Libre Franklin"/>
                <a:sym typeface="Libre Franklin"/>
              </a:defRPr>
            </a:lvl3pPr>
            <a:lvl4pPr marL="1828754" lvl="3" indent="-317492">
              <a:spcBef>
                <a:spcPts val="0"/>
              </a:spcBef>
              <a:spcAft>
                <a:spcPts val="0"/>
              </a:spcAft>
              <a:buSzPts val="1400"/>
              <a:buFont typeface="Libre Franklin"/>
              <a:buChar char="●"/>
              <a:defRPr>
                <a:latin typeface="Libre Franklin"/>
                <a:ea typeface="Libre Franklin"/>
                <a:cs typeface="Libre Franklin"/>
                <a:sym typeface="Libre Franklin"/>
              </a:defRPr>
            </a:lvl4pPr>
            <a:lvl5pPr marL="2285943" lvl="4" indent="-317492">
              <a:spcBef>
                <a:spcPts val="0"/>
              </a:spcBef>
              <a:spcAft>
                <a:spcPts val="0"/>
              </a:spcAft>
              <a:buSzPts val="1400"/>
              <a:buFont typeface="Libre Franklin"/>
              <a:buChar char="○"/>
              <a:defRPr>
                <a:latin typeface="Libre Franklin"/>
                <a:ea typeface="Libre Franklin"/>
                <a:cs typeface="Libre Franklin"/>
                <a:sym typeface="Libre Franklin"/>
              </a:defRPr>
            </a:lvl5pPr>
            <a:lvl6pPr marL="2743131" lvl="5" indent="-317492">
              <a:spcBef>
                <a:spcPts val="0"/>
              </a:spcBef>
              <a:spcAft>
                <a:spcPts val="0"/>
              </a:spcAft>
              <a:buSzPts val="1400"/>
              <a:buFont typeface="Libre Franklin"/>
              <a:buChar char="■"/>
              <a:defRPr>
                <a:latin typeface="Libre Franklin"/>
                <a:ea typeface="Libre Franklin"/>
                <a:cs typeface="Libre Franklin"/>
                <a:sym typeface="Libre Franklin"/>
              </a:defRPr>
            </a:lvl6pPr>
            <a:lvl7pPr marL="3200320" lvl="6" indent="-317492">
              <a:spcBef>
                <a:spcPts val="0"/>
              </a:spcBef>
              <a:spcAft>
                <a:spcPts val="0"/>
              </a:spcAft>
              <a:buSzPts val="1400"/>
              <a:buFont typeface="Libre Franklin"/>
              <a:buChar char="●"/>
              <a:defRPr>
                <a:latin typeface="Libre Franklin"/>
                <a:ea typeface="Libre Franklin"/>
                <a:cs typeface="Libre Franklin"/>
                <a:sym typeface="Libre Franklin"/>
              </a:defRPr>
            </a:lvl7pPr>
            <a:lvl8pPr marL="3657509" lvl="7" indent="-317492">
              <a:spcBef>
                <a:spcPts val="0"/>
              </a:spcBef>
              <a:spcAft>
                <a:spcPts val="0"/>
              </a:spcAft>
              <a:buSzPts val="1400"/>
              <a:buFont typeface="Libre Franklin"/>
              <a:buChar char="○"/>
              <a:defRPr>
                <a:latin typeface="Libre Franklin"/>
                <a:ea typeface="Libre Franklin"/>
                <a:cs typeface="Libre Franklin"/>
                <a:sym typeface="Libre Franklin"/>
              </a:defRPr>
            </a:lvl8pPr>
            <a:lvl9pPr marL="4114697" lvl="8" indent="-317492">
              <a:spcBef>
                <a:spcPts val="0"/>
              </a:spcBef>
              <a:spcAft>
                <a:spcPts val="0"/>
              </a:spcAft>
              <a:buSzPts val="1400"/>
              <a:buFont typeface="Libre Franklin"/>
              <a:buChar char="■"/>
              <a:defRPr>
                <a:latin typeface="Libre Franklin"/>
                <a:ea typeface="Libre Franklin"/>
                <a:cs typeface="Libre Franklin"/>
                <a:sym typeface="Libre Franklin"/>
              </a:defRPr>
            </a:lvl9pPr>
          </a:lstStyle>
          <a:p>
            <a:endParaRPr/>
          </a:p>
        </p:txBody>
      </p:sp>
      <p:sp>
        <p:nvSpPr>
          <p:cNvPr id="2" name="Google Shape;37;p6">
            <a:extLst>
              <a:ext uri="{FF2B5EF4-FFF2-40B4-BE49-F238E27FC236}">
                <a16:creationId xmlns:a16="http://schemas.microsoft.com/office/drawing/2014/main" id="{74563CC9-00E4-D21B-7C08-4AB66CA44401}"/>
              </a:ext>
            </a:extLst>
          </p:cNvPr>
          <p:cNvSpPr txBox="1">
            <a:spLocks noGrp="1"/>
          </p:cNvSpPr>
          <p:nvPr>
            <p:ph type="sldNum" idx="4"/>
          </p:nvPr>
        </p:nvSpPr>
        <p:spPr>
          <a:xfrm>
            <a:off x="11148001"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900">
                <a:solidFill>
                  <a:srgbClr val="13294B"/>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820">
                <a:latin typeface="Libre Franklin"/>
                <a:ea typeface="Libre Franklin"/>
                <a:cs typeface="Libre Franklin"/>
                <a:sym typeface="Libre Franklin"/>
              </a:defRPr>
            </a:lvl2pPr>
            <a:lvl3pPr lvl="2" rtl="0">
              <a:lnSpc>
                <a:spcPct val="80000"/>
              </a:lnSpc>
              <a:buSzPts val="852"/>
              <a:buNone/>
              <a:defRPr sz="820">
                <a:latin typeface="Libre Franklin"/>
                <a:ea typeface="Libre Franklin"/>
                <a:cs typeface="Libre Franklin"/>
                <a:sym typeface="Libre Franklin"/>
              </a:defRPr>
            </a:lvl3pPr>
            <a:lvl4pPr lvl="3" rtl="0">
              <a:lnSpc>
                <a:spcPct val="80000"/>
              </a:lnSpc>
              <a:buSzPts val="852"/>
              <a:buNone/>
              <a:defRPr sz="820">
                <a:latin typeface="Libre Franklin"/>
                <a:ea typeface="Libre Franklin"/>
                <a:cs typeface="Libre Franklin"/>
                <a:sym typeface="Libre Franklin"/>
              </a:defRPr>
            </a:lvl4pPr>
            <a:lvl5pPr lvl="4" rtl="0">
              <a:lnSpc>
                <a:spcPct val="80000"/>
              </a:lnSpc>
              <a:buSzPts val="852"/>
              <a:buNone/>
              <a:defRPr sz="820">
                <a:latin typeface="Libre Franklin"/>
                <a:ea typeface="Libre Franklin"/>
                <a:cs typeface="Libre Franklin"/>
                <a:sym typeface="Libre Franklin"/>
              </a:defRPr>
            </a:lvl5pPr>
            <a:lvl6pPr lvl="5" rtl="0">
              <a:lnSpc>
                <a:spcPct val="80000"/>
              </a:lnSpc>
              <a:buSzPts val="852"/>
              <a:buNone/>
              <a:defRPr sz="820">
                <a:latin typeface="Libre Franklin"/>
                <a:ea typeface="Libre Franklin"/>
                <a:cs typeface="Libre Franklin"/>
                <a:sym typeface="Libre Franklin"/>
              </a:defRPr>
            </a:lvl6pPr>
            <a:lvl7pPr lvl="6" rtl="0">
              <a:lnSpc>
                <a:spcPct val="80000"/>
              </a:lnSpc>
              <a:buSzPts val="852"/>
              <a:buNone/>
              <a:defRPr sz="820">
                <a:latin typeface="Libre Franklin"/>
                <a:ea typeface="Libre Franklin"/>
                <a:cs typeface="Libre Franklin"/>
                <a:sym typeface="Libre Franklin"/>
              </a:defRPr>
            </a:lvl7pPr>
            <a:lvl8pPr lvl="7" rtl="0">
              <a:lnSpc>
                <a:spcPct val="80000"/>
              </a:lnSpc>
              <a:buSzPts val="852"/>
              <a:buNone/>
              <a:defRPr sz="820">
                <a:latin typeface="Libre Franklin"/>
                <a:ea typeface="Libre Franklin"/>
                <a:cs typeface="Libre Franklin"/>
                <a:sym typeface="Libre Franklin"/>
              </a:defRPr>
            </a:lvl8pPr>
            <a:lvl9pPr lvl="8" rtl="0">
              <a:lnSpc>
                <a:spcPct val="80000"/>
              </a:lnSpc>
              <a:buSzPts val="852"/>
              <a:buNone/>
              <a:defRPr sz="820">
                <a:latin typeface="Libre Franklin"/>
                <a:ea typeface="Libre Franklin"/>
                <a:cs typeface="Libre Franklin"/>
                <a:sym typeface="Libre Franklin"/>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66346184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77288C-CB8C-4000-9283-7E5472854476}"/>
              </a:ext>
            </a:extLst>
          </p:cNvPr>
          <p:cNvSpPr/>
          <p:nvPr/>
        </p:nvSpPr>
        <p:spPr>
          <a:xfrm flipV="1">
            <a:off x="0" y="0"/>
            <a:ext cx="12192000" cy="1557338"/>
          </a:xfrm>
          <a:prstGeom prst="rect">
            <a:avLst/>
          </a:prstGeom>
          <a:solidFill>
            <a:srgbClr val="E5E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4975"/>
              </a:solidFill>
            </a:endParaRPr>
          </a:p>
        </p:txBody>
      </p:sp>
      <p:sp>
        <p:nvSpPr>
          <p:cNvPr id="2" name="Title Placeholder 1">
            <a:extLst>
              <a:ext uri="{FF2B5EF4-FFF2-40B4-BE49-F238E27FC236}">
                <a16:creationId xmlns:a16="http://schemas.microsoft.com/office/drawing/2014/main" id="{09506AB4-B61D-42D7-B02A-A6C4FEBE63DC}"/>
              </a:ext>
            </a:extLst>
          </p:cNvPr>
          <p:cNvSpPr>
            <a:spLocks noGrp="1"/>
          </p:cNvSpPr>
          <p:nvPr>
            <p:ph type="title"/>
          </p:nvPr>
        </p:nvSpPr>
        <p:spPr>
          <a:xfrm>
            <a:off x="838200" y="365125"/>
            <a:ext cx="10515600" cy="1006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84440-F089-440E-BD10-C43F3699CBE6}"/>
              </a:ext>
            </a:extLst>
          </p:cNvPr>
          <p:cNvSpPr>
            <a:spLocks noGrp="1"/>
          </p:cNvSpPr>
          <p:nvPr>
            <p:ph type="body" idx="1"/>
          </p:nvPr>
        </p:nvSpPr>
        <p:spPr>
          <a:xfrm>
            <a:off x="838200" y="2179319"/>
            <a:ext cx="10515600" cy="3497581"/>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AFCD8-E666-4878-8413-C12351707E4A}"/>
              </a:ext>
            </a:extLst>
          </p:cNvPr>
          <p:cNvSpPr>
            <a:spLocks noGrp="1"/>
          </p:cNvSpPr>
          <p:nvPr>
            <p:ph type="dt" sz="half" idx="2"/>
          </p:nvPr>
        </p:nvSpPr>
        <p:spPr>
          <a:xfrm>
            <a:off x="838200" y="61582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325DE-A54A-4259-93E8-C37C937064EE}" type="datetimeFigureOut">
              <a:rPr lang="en-US" smtClean="0"/>
              <a:t>1/30/2024</a:t>
            </a:fld>
            <a:endParaRPr lang="en-US"/>
          </a:p>
        </p:txBody>
      </p:sp>
      <p:sp>
        <p:nvSpPr>
          <p:cNvPr id="5" name="Footer Placeholder 4">
            <a:extLst>
              <a:ext uri="{FF2B5EF4-FFF2-40B4-BE49-F238E27FC236}">
                <a16:creationId xmlns:a16="http://schemas.microsoft.com/office/drawing/2014/main" id="{FC8168A6-6F2A-4F8D-BAD1-EDFD99041B21}"/>
              </a:ext>
            </a:extLst>
          </p:cNvPr>
          <p:cNvSpPr>
            <a:spLocks noGrp="1"/>
          </p:cNvSpPr>
          <p:nvPr>
            <p:ph type="ftr" sz="quarter" idx="3"/>
          </p:nvPr>
        </p:nvSpPr>
        <p:spPr>
          <a:xfrm>
            <a:off x="4038600" y="61582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6F4115-9215-47EE-A864-FDC1E8E4D9D5}"/>
              </a:ext>
            </a:extLst>
          </p:cNvPr>
          <p:cNvSpPr>
            <a:spLocks noGrp="1"/>
          </p:cNvSpPr>
          <p:nvPr>
            <p:ph type="sldNum" sz="quarter" idx="4"/>
          </p:nvPr>
        </p:nvSpPr>
        <p:spPr>
          <a:xfrm>
            <a:off x="8610600" y="615823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00000000-1234-1234-1234-123412341234}" type="slidenum">
              <a:rPr lang="en" smtClean="0"/>
              <a:pPr algn="r"/>
              <a:t>‹#›</a:t>
            </a:fld>
            <a:endParaRPr lang="en"/>
          </a:p>
        </p:txBody>
      </p:sp>
      <p:cxnSp>
        <p:nvCxnSpPr>
          <p:cNvPr id="9" name="Straight Connector 8">
            <a:extLst>
              <a:ext uri="{FF2B5EF4-FFF2-40B4-BE49-F238E27FC236}">
                <a16:creationId xmlns:a16="http://schemas.microsoft.com/office/drawing/2014/main" id="{A2F108D2-8E32-4132-A67A-A1AC4AF210C0}"/>
              </a:ext>
            </a:extLst>
          </p:cNvPr>
          <p:cNvCxnSpPr>
            <a:cxnSpLocks/>
          </p:cNvCxnSpPr>
          <p:nvPr/>
        </p:nvCxnSpPr>
        <p:spPr>
          <a:xfrm>
            <a:off x="0" y="1545840"/>
            <a:ext cx="12192000" cy="0"/>
          </a:xfrm>
          <a:prstGeom prst="line">
            <a:avLst/>
          </a:prstGeom>
          <a:ln w="44450">
            <a:solidFill>
              <a:srgbClr val="0749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6559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ftr="0" dt="0"/>
  <p:txStyles>
    <p:titleStyle>
      <a:lvl1pPr algn="l" defTabSz="914400" rtl="0" eaLnBrk="1" latinLnBrk="0" hangingPunct="1">
        <a:lnSpc>
          <a:spcPct val="90000"/>
        </a:lnSpc>
        <a:spcBef>
          <a:spcPct val="0"/>
        </a:spcBef>
        <a:buNone/>
        <a:defRPr sz="3600" b="1" kern="1200">
          <a:solidFill>
            <a:srgbClr val="074975"/>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0"/>
        </a:spcBef>
        <a:spcAft>
          <a:spcPts val="1200"/>
        </a:spcAft>
        <a:buClr>
          <a:srgbClr val="074975"/>
        </a:buClr>
        <a:buFont typeface="Wingdings" panose="05000000000000000000" pitchFamily="2" charset="2"/>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0"/>
        </a:spcBef>
        <a:spcAft>
          <a:spcPts val="800"/>
        </a:spcAft>
        <a:buClr>
          <a:srgbClr val="074975"/>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0"/>
        </a:spcBef>
        <a:spcAft>
          <a:spcPts val="600"/>
        </a:spcAft>
        <a:buClr>
          <a:srgbClr val="074975"/>
        </a:buClr>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0"/>
        </a:spcBef>
        <a:spcAft>
          <a:spcPts val="600"/>
        </a:spcAft>
        <a:buClr>
          <a:srgbClr val="07497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0"/>
        </a:spcBef>
        <a:spcAft>
          <a:spcPts val="600"/>
        </a:spcAft>
        <a:buClr>
          <a:srgbClr val="074975"/>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8"/>
          <p:cNvSpPr txBox="1">
            <a:spLocks noGrp="1"/>
          </p:cNvSpPr>
          <p:nvPr>
            <p:ph type="ctrTitle"/>
          </p:nvPr>
        </p:nvSpPr>
        <p:spPr>
          <a:xfrm>
            <a:off x="1133008" y="1496212"/>
            <a:ext cx="6783792" cy="1463455"/>
          </a:xfrm>
          <a:prstGeom prst="rect">
            <a:avLst/>
          </a:prstGeom>
        </p:spPr>
        <p:txBody>
          <a:bodyPr spcFirstLastPara="1" wrap="square" lIns="91425" tIns="91425" rIns="91425" bIns="91425" anchor="b" anchorCtr="0">
            <a:noAutofit/>
          </a:bodyPr>
          <a:lstStyle/>
          <a:p>
            <a:r>
              <a:rPr lang="en-US" sz="3600" dirty="0">
                <a:solidFill>
                  <a:srgbClr val="002060"/>
                </a:solidFill>
              </a:rPr>
              <a:t>Investigation of a Salmonellosis Outbreak Linked to Raw Beef Consumption – Virginia, 2023</a:t>
            </a:r>
          </a:p>
        </p:txBody>
      </p:sp>
      <p:sp>
        <p:nvSpPr>
          <p:cNvPr id="6" name="Google Shape;53;p8"/>
          <p:cNvSpPr txBox="1">
            <a:spLocks/>
          </p:cNvSpPr>
          <p:nvPr/>
        </p:nvSpPr>
        <p:spPr>
          <a:xfrm>
            <a:off x="1133008" y="4008260"/>
            <a:ext cx="4682346" cy="1353528"/>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Arial" panose="020B0604020202020204" pitchFamily="34" charset="0"/>
                <a:ea typeface="Roboto"/>
                <a:cs typeface="Arial" panose="020B0604020202020204" pitchFamily="34" charset="0"/>
                <a:sym typeface="Roboto"/>
              </a:defRPr>
            </a:lvl1pPr>
            <a:lvl2pPr marL="914400" marR="0" lvl="1" indent="-317500" algn="l" rtl="0">
              <a:lnSpc>
                <a:spcPct val="100000"/>
              </a:lnSpc>
              <a:spcBef>
                <a:spcPts val="0"/>
              </a:spcBef>
              <a:spcAft>
                <a:spcPts val="0"/>
              </a:spcAft>
              <a:buClr>
                <a:schemeClr val="lt1"/>
              </a:buClr>
              <a:buSzPts val="2800"/>
              <a:buFont typeface="Roboto"/>
              <a:buNone/>
              <a:defRPr sz="28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0"/>
              </a:spcBef>
              <a:spcAft>
                <a:spcPts val="0"/>
              </a:spcAft>
              <a:buClr>
                <a:schemeClr val="lt1"/>
              </a:buClr>
              <a:buSzPts val="2800"/>
              <a:buFont typeface="Roboto"/>
              <a:buNone/>
              <a:defRPr sz="28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0"/>
              </a:spcBef>
              <a:spcAft>
                <a:spcPts val="0"/>
              </a:spcAft>
              <a:buClr>
                <a:schemeClr val="lt1"/>
              </a:buClr>
              <a:buSzPts val="2800"/>
              <a:buFont typeface="Roboto"/>
              <a:buNone/>
              <a:defRPr sz="28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0"/>
              </a:spcBef>
              <a:spcAft>
                <a:spcPts val="0"/>
              </a:spcAft>
              <a:buClr>
                <a:schemeClr val="lt1"/>
              </a:buClr>
              <a:buSzPts val="2800"/>
              <a:buFont typeface="Roboto"/>
              <a:buNone/>
              <a:defRPr sz="28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0"/>
              </a:spcBef>
              <a:spcAft>
                <a:spcPts val="0"/>
              </a:spcAft>
              <a:buClr>
                <a:schemeClr val="lt1"/>
              </a:buClr>
              <a:buSzPts val="2800"/>
              <a:buFont typeface="Roboto"/>
              <a:buNone/>
              <a:defRPr sz="28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0"/>
              </a:spcBef>
              <a:spcAft>
                <a:spcPts val="0"/>
              </a:spcAft>
              <a:buClr>
                <a:schemeClr val="lt1"/>
              </a:buClr>
              <a:buSzPts val="2800"/>
              <a:buFont typeface="Roboto"/>
              <a:buNone/>
              <a:defRPr sz="28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0"/>
              </a:spcBef>
              <a:spcAft>
                <a:spcPts val="0"/>
              </a:spcAft>
              <a:buClr>
                <a:schemeClr val="lt1"/>
              </a:buClr>
              <a:buSzPts val="2800"/>
              <a:buFont typeface="Roboto"/>
              <a:buNone/>
              <a:defRPr sz="28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0"/>
              </a:spcBef>
              <a:spcAft>
                <a:spcPts val="0"/>
              </a:spcAft>
              <a:buClr>
                <a:schemeClr val="lt1"/>
              </a:buClr>
              <a:buSzPts val="2800"/>
              <a:buFont typeface="Roboto"/>
              <a:buNone/>
              <a:defRPr sz="2800" b="0" i="0" u="none" strike="noStrike" cap="none">
                <a:solidFill>
                  <a:schemeClr val="lt1"/>
                </a:solidFill>
                <a:latin typeface="Roboto"/>
                <a:ea typeface="Roboto"/>
                <a:cs typeface="Roboto"/>
                <a:sym typeface="Roboto"/>
              </a:defRPr>
            </a:lvl9pPr>
          </a:lstStyle>
          <a:p>
            <a:pPr marL="0" indent="0"/>
            <a:r>
              <a:rPr lang="en-US" sz="1600" kern="0" dirty="0">
                <a:solidFill>
                  <a:srgbClr val="002060"/>
                </a:solidFill>
                <a:latin typeface="Century Gothic" panose="020B0502020202020204" pitchFamily="34" charset="0"/>
                <a:cs typeface="Arial"/>
              </a:rPr>
              <a:t>Sahill Patel, MPH</a:t>
            </a:r>
          </a:p>
          <a:p>
            <a:pPr marL="0" indent="0"/>
            <a:r>
              <a:rPr lang="en-US" sz="1600" kern="0" dirty="0">
                <a:solidFill>
                  <a:srgbClr val="002060"/>
                </a:solidFill>
                <a:latin typeface="Century Gothic" panose="020B0502020202020204" pitchFamily="34" charset="0"/>
                <a:cs typeface="Arial"/>
              </a:rPr>
              <a:t>CD Program Epidemiologist</a:t>
            </a:r>
          </a:p>
          <a:p>
            <a:pPr marL="0" indent="0"/>
            <a:r>
              <a:rPr lang="en-US" sz="1600" kern="0" dirty="0">
                <a:solidFill>
                  <a:srgbClr val="002060"/>
                </a:solidFill>
                <a:latin typeface="Century Gothic" panose="020B0502020202020204" pitchFamily="34" charset="0"/>
                <a:cs typeface="Arial"/>
              </a:rPr>
              <a:t>Arlington County Public Health Division</a:t>
            </a:r>
          </a:p>
          <a:p>
            <a:pPr marL="0" indent="0"/>
            <a:endParaRPr lang="en-US" sz="1600" kern="0" dirty="0">
              <a:solidFill>
                <a:srgbClr val="002060"/>
              </a:solidFill>
              <a:latin typeface="Century Gothic" panose="020B0502020202020204" pitchFamily="34" charset="0"/>
              <a:cs typeface="Arial"/>
            </a:endParaRPr>
          </a:p>
          <a:p>
            <a:pPr marL="0" indent="0"/>
            <a:r>
              <a:rPr lang="en-US" sz="1600" kern="0" dirty="0">
                <a:solidFill>
                  <a:srgbClr val="002060"/>
                </a:solidFill>
                <a:latin typeface="Century Gothic" panose="020B0502020202020204" pitchFamily="34" charset="0"/>
                <a:cs typeface="Arial"/>
              </a:rPr>
              <a:t>January 31, 2024</a:t>
            </a:r>
          </a:p>
          <a:p>
            <a:pPr marL="0" indent="0"/>
            <a:endParaRPr lang="en-US" sz="1800" kern="0" dirty="0">
              <a:solidFill>
                <a:srgbClr val="002060"/>
              </a:solidFill>
              <a:latin typeface="Century Gothic" panose="020B0502020202020204" pitchFamily="34" charset="0"/>
              <a:cs typeface="Arial"/>
            </a:endParaRPr>
          </a:p>
        </p:txBody>
      </p:sp>
      <p:sp>
        <p:nvSpPr>
          <p:cNvPr id="4" name="Subtitle 3">
            <a:extLst>
              <a:ext uri="{FF2B5EF4-FFF2-40B4-BE49-F238E27FC236}">
                <a16:creationId xmlns:a16="http://schemas.microsoft.com/office/drawing/2014/main" id="{4CA63E56-F474-82F1-DC0F-46A704576EBE}"/>
              </a:ext>
            </a:extLst>
          </p:cNvPr>
          <p:cNvSpPr>
            <a:spLocks noGrp="1"/>
          </p:cNvSpPr>
          <p:nvPr>
            <p:ph type="subTitle" idx="1"/>
          </p:nvPr>
        </p:nvSpPr>
        <p:spPr>
          <a:xfrm>
            <a:off x="1133008" y="3504239"/>
            <a:ext cx="5749376" cy="394095"/>
          </a:xfrm>
        </p:spPr>
        <p:txBody>
          <a:bodyPr>
            <a:normAutofit fontScale="92500"/>
          </a:bodyPr>
          <a:lstStyle/>
          <a:p>
            <a:r>
              <a:rPr lang="en-US" dirty="0">
                <a:solidFill>
                  <a:srgbClr val="002060"/>
                </a:solidFill>
              </a:rPr>
              <a:t>NCAEHA 2024 Winter Educational Conference</a:t>
            </a:r>
          </a:p>
        </p:txBody>
      </p:sp>
    </p:spTree>
    <p:extLst>
      <p:ext uri="{BB962C8B-B14F-4D97-AF65-F5344CB8AC3E}">
        <p14:creationId xmlns:p14="http://schemas.microsoft.com/office/powerpoint/2010/main" val="2340000941"/>
      </p:ext>
    </p:extLst>
  </p:cSld>
  <p:clrMapOvr>
    <a:masterClrMapping/>
  </p:clrMapOvr>
  <mc:AlternateContent xmlns:mc="http://schemas.openxmlformats.org/markup-compatibility/2006" xmlns:p14="http://schemas.microsoft.com/office/powerpoint/2010/main">
    <mc:Choice Requires="p14">
      <p:transition spd="slow" p14:dur="2000" advTm="2560"/>
    </mc:Choice>
    <mc:Fallback xmlns="">
      <p:transition spd="slow" advTm="25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0F07-9A3F-B708-C164-A2843928DA4D}"/>
              </a:ext>
            </a:extLst>
          </p:cNvPr>
          <p:cNvSpPr>
            <a:spLocks noGrp="1"/>
          </p:cNvSpPr>
          <p:nvPr>
            <p:ph type="title"/>
          </p:nvPr>
        </p:nvSpPr>
        <p:spPr/>
        <p:txBody>
          <a:bodyPr/>
          <a:lstStyle/>
          <a:p>
            <a:r>
              <a:rPr lang="en-US" dirty="0">
                <a:latin typeface="Century Gothic" panose="020B0502020202020204" pitchFamily="34" charset="0"/>
                <a:cs typeface="Arial"/>
              </a:rPr>
              <a:t>Conclusions/Recommendations</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13B23B1C-DEDB-D192-8C11-621578D5AC14}"/>
              </a:ext>
            </a:extLst>
          </p:cNvPr>
          <p:cNvSpPr>
            <a:spLocks noGrp="1"/>
          </p:cNvSpPr>
          <p:nvPr>
            <p:ph type="body" idx="1"/>
          </p:nvPr>
        </p:nvSpPr>
        <p:spPr>
          <a:xfrm>
            <a:off x="413807" y="1827943"/>
            <a:ext cx="11360800" cy="4555200"/>
          </a:xfrm>
        </p:spPr>
        <p:txBody>
          <a:bodyPr/>
          <a:lstStyle/>
          <a:p>
            <a:pPr marL="456565" indent="-361315"/>
            <a:r>
              <a:rPr lang="en-US" dirty="0">
                <a:solidFill>
                  <a:schemeClr val="tx1"/>
                </a:solidFill>
                <a:latin typeface="Century Gothic" panose="020B0502020202020204" pitchFamily="34" charset="0"/>
                <a:cs typeface="Arial"/>
              </a:rPr>
              <a:t>Based on laboratory and epidemiologic findings, the contaminated raw beef products were determined to be the cause of this outbreak.</a:t>
            </a:r>
            <a:endParaRPr lang="en-US" dirty="0">
              <a:solidFill>
                <a:schemeClr val="tx1"/>
              </a:solidFill>
              <a:latin typeface="Century Gothic" panose="020B0502020202020204" pitchFamily="34" charset="0"/>
            </a:endParaRPr>
          </a:p>
          <a:p>
            <a:pPr marL="456565" indent="-361315">
              <a:lnSpc>
                <a:spcPct val="114999"/>
              </a:lnSpc>
            </a:pPr>
            <a:r>
              <a:rPr lang="en-US" dirty="0">
                <a:solidFill>
                  <a:schemeClr val="tx1"/>
                </a:solidFill>
                <a:latin typeface="Century Gothic" panose="020B0502020202020204" pitchFamily="34" charset="0"/>
                <a:cs typeface="Arial"/>
              </a:rPr>
              <a:t>Kurt and </a:t>
            </a:r>
            <a:r>
              <a:rPr lang="en-US" dirty="0" err="1">
                <a:solidFill>
                  <a:schemeClr val="tx1"/>
                </a:solidFill>
                <a:latin typeface="Century Gothic" panose="020B0502020202020204" pitchFamily="34" charset="0"/>
                <a:cs typeface="Arial"/>
              </a:rPr>
              <a:t>kitfo</a:t>
            </a:r>
            <a:r>
              <a:rPr lang="en-US" dirty="0">
                <a:solidFill>
                  <a:schemeClr val="tx1"/>
                </a:solidFill>
                <a:latin typeface="Century Gothic" panose="020B0502020202020204" pitchFamily="34" charset="0"/>
                <a:cs typeface="Arial"/>
              </a:rPr>
              <a:t> are traditional beef dishes, served raw, that will continue to be consumed within Ethiopian communities.</a:t>
            </a:r>
          </a:p>
          <a:p>
            <a:pPr marL="456565" indent="-361315">
              <a:lnSpc>
                <a:spcPct val="114999"/>
              </a:lnSpc>
            </a:pPr>
            <a:r>
              <a:rPr lang="en-US" dirty="0">
                <a:solidFill>
                  <a:schemeClr val="tx1"/>
                </a:solidFill>
                <a:latin typeface="Century Gothic" panose="020B0502020202020204" pitchFamily="34" charset="0"/>
                <a:cs typeface="Arial"/>
              </a:rPr>
              <a:t>This investigation demonstrated the importance of providing education to restaurant owners about purchasing foods, especially meats that will be consumed raw, from approved sources or vendors.</a:t>
            </a:r>
            <a:endParaRPr lang="en-US"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2AE5F7C-0AF2-3B36-785E-9DFCBC248923}"/>
              </a:ext>
            </a:extLst>
          </p:cNvPr>
          <p:cNvSpPr>
            <a:spLocks noGrp="1"/>
          </p:cNvSpPr>
          <p:nvPr>
            <p:ph type="sldNum" idx="4"/>
          </p:nvPr>
        </p:nvSpPr>
        <p:spPr/>
        <p:txBody>
          <a:bodyPr/>
          <a:lstStyle/>
          <a:p>
            <a:pPr algn="r"/>
            <a:fld id="{00000000-1234-1234-1234-123412341234}" type="slidenum">
              <a:rPr lang="en" smtClean="0"/>
              <a:pPr algn="r"/>
              <a:t>10</a:t>
            </a:fld>
            <a:endParaRPr lang="en"/>
          </a:p>
        </p:txBody>
      </p:sp>
      <p:pic>
        <p:nvPicPr>
          <p:cNvPr id="5" name="Picture 4" descr="Ethiopian food: The 15 best dishes | CNN">
            <a:extLst>
              <a:ext uri="{FF2B5EF4-FFF2-40B4-BE49-F238E27FC236}">
                <a16:creationId xmlns:a16="http://schemas.microsoft.com/office/drawing/2014/main" id="{F09945B8-E288-0F91-9BD5-25067CA08E53}"/>
              </a:ext>
            </a:extLst>
          </p:cNvPr>
          <p:cNvPicPr>
            <a:picLocks noChangeAspect="1"/>
          </p:cNvPicPr>
          <p:nvPr/>
        </p:nvPicPr>
        <p:blipFill>
          <a:blip r:embed="rId3"/>
          <a:stretch>
            <a:fillRect/>
          </a:stretch>
        </p:blipFill>
        <p:spPr>
          <a:xfrm>
            <a:off x="4128231" y="4105543"/>
            <a:ext cx="3931953" cy="2211637"/>
          </a:xfrm>
          <a:prstGeom prst="rect">
            <a:avLst/>
          </a:prstGeom>
        </p:spPr>
      </p:pic>
    </p:spTree>
    <p:extLst>
      <p:ext uri="{BB962C8B-B14F-4D97-AF65-F5344CB8AC3E}">
        <p14:creationId xmlns:p14="http://schemas.microsoft.com/office/powerpoint/2010/main" val="96618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C5E8-062D-A963-E657-F3DA1FB9B913}"/>
              </a:ext>
            </a:extLst>
          </p:cNvPr>
          <p:cNvSpPr>
            <a:spLocks noGrp="1"/>
          </p:cNvSpPr>
          <p:nvPr>
            <p:ph type="title"/>
          </p:nvPr>
        </p:nvSpPr>
        <p:spPr>
          <a:xfrm>
            <a:off x="518801" y="808346"/>
            <a:ext cx="11360800" cy="763600"/>
          </a:xfrm>
        </p:spPr>
        <p:txBody>
          <a:bodyPr/>
          <a:lstStyle/>
          <a:p>
            <a:pPr algn="ctr"/>
            <a:r>
              <a:rPr lang="en-US" sz="3200" dirty="0">
                <a:solidFill>
                  <a:srgbClr val="13294B"/>
                </a:solidFill>
                <a:latin typeface="Century Gothic" panose="020B0502020202020204" pitchFamily="34" charset="0"/>
                <a:cs typeface="Arial"/>
              </a:rPr>
              <a:t>Questions</a:t>
            </a:r>
            <a:r>
              <a:rPr lang="en-US" dirty="0">
                <a:solidFill>
                  <a:srgbClr val="13294B"/>
                </a:solidFill>
                <a:latin typeface="Century Gothic" panose="020B0502020202020204" pitchFamily="34" charset="0"/>
                <a:cs typeface="Arial"/>
              </a:rPr>
              <a:t>?</a:t>
            </a:r>
            <a:endParaRPr lang="en-US" dirty="0">
              <a:solidFill>
                <a:srgbClr val="13294B"/>
              </a:solidFill>
              <a:latin typeface="Century Gothic" panose="020B0502020202020204" pitchFamily="34" charset="0"/>
            </a:endParaRPr>
          </a:p>
        </p:txBody>
      </p:sp>
      <p:sp>
        <p:nvSpPr>
          <p:cNvPr id="3" name="Text Placeholder 2">
            <a:extLst>
              <a:ext uri="{FF2B5EF4-FFF2-40B4-BE49-F238E27FC236}">
                <a16:creationId xmlns:a16="http://schemas.microsoft.com/office/drawing/2014/main" id="{AF1007F7-442B-A7A7-8E3A-B53DFF3BB76F}"/>
              </a:ext>
            </a:extLst>
          </p:cNvPr>
          <p:cNvSpPr>
            <a:spLocks noGrp="1"/>
          </p:cNvSpPr>
          <p:nvPr>
            <p:ph type="body" idx="1"/>
          </p:nvPr>
        </p:nvSpPr>
        <p:spPr>
          <a:xfrm>
            <a:off x="4255600" y="4908460"/>
            <a:ext cx="3678106" cy="930953"/>
          </a:xfrm>
        </p:spPr>
        <p:txBody>
          <a:bodyPr>
            <a:noAutofit/>
          </a:bodyPr>
          <a:lstStyle/>
          <a:p>
            <a:pPr marL="95250" indent="0" algn="ctr">
              <a:buNone/>
            </a:pPr>
            <a:r>
              <a:rPr lang="en-US" sz="1600" b="1" dirty="0">
                <a:solidFill>
                  <a:schemeClr val="tx1"/>
                </a:solidFill>
                <a:latin typeface="Century Gothic" panose="020B0502020202020204" pitchFamily="34" charset="0"/>
              </a:rPr>
              <a:t>spatel@arlingtonva.us</a:t>
            </a:r>
          </a:p>
        </p:txBody>
      </p:sp>
      <p:sp>
        <p:nvSpPr>
          <p:cNvPr id="4" name="Slide Number Placeholder 3">
            <a:extLst>
              <a:ext uri="{FF2B5EF4-FFF2-40B4-BE49-F238E27FC236}">
                <a16:creationId xmlns:a16="http://schemas.microsoft.com/office/drawing/2014/main" id="{24B96A6F-A5DB-36B4-3DDB-5611947AAE7A}"/>
              </a:ext>
            </a:extLst>
          </p:cNvPr>
          <p:cNvSpPr>
            <a:spLocks noGrp="1"/>
          </p:cNvSpPr>
          <p:nvPr>
            <p:ph type="sldNum" idx="4"/>
          </p:nvPr>
        </p:nvSpPr>
        <p:spPr/>
        <p:txBody>
          <a:bodyPr/>
          <a:lstStyle/>
          <a:p>
            <a:pPr algn="r"/>
            <a:fld id="{00000000-1234-1234-1234-123412341234}" type="slidenum">
              <a:rPr lang="en" smtClean="0"/>
              <a:pPr algn="r"/>
              <a:t>11</a:t>
            </a:fld>
            <a:endParaRPr lang="en"/>
          </a:p>
        </p:txBody>
      </p:sp>
      <p:pic>
        <p:nvPicPr>
          <p:cNvPr id="5" name="Picture 5">
            <a:extLst>
              <a:ext uri="{FF2B5EF4-FFF2-40B4-BE49-F238E27FC236}">
                <a16:creationId xmlns:a16="http://schemas.microsoft.com/office/drawing/2014/main" id="{7C9F3421-A237-5B42-FFD2-61615E744D3A}"/>
              </a:ext>
            </a:extLst>
          </p:cNvPr>
          <p:cNvPicPr>
            <a:picLocks noChangeAspect="1"/>
          </p:cNvPicPr>
          <p:nvPr/>
        </p:nvPicPr>
        <p:blipFill>
          <a:blip r:embed="rId3"/>
          <a:stretch>
            <a:fillRect/>
          </a:stretch>
        </p:blipFill>
        <p:spPr>
          <a:xfrm>
            <a:off x="4778616" y="2079566"/>
            <a:ext cx="2632075" cy="2698868"/>
          </a:xfrm>
          <a:prstGeom prst="rect">
            <a:avLst/>
          </a:prstGeom>
        </p:spPr>
      </p:pic>
      <p:sp>
        <p:nvSpPr>
          <p:cNvPr id="7" name="Text Placeholder 2">
            <a:extLst>
              <a:ext uri="{FF2B5EF4-FFF2-40B4-BE49-F238E27FC236}">
                <a16:creationId xmlns:a16="http://schemas.microsoft.com/office/drawing/2014/main" id="{068316F1-66EA-12C4-EA83-90BA81B16685}"/>
              </a:ext>
            </a:extLst>
          </p:cNvPr>
          <p:cNvSpPr txBox="1">
            <a:spLocks/>
          </p:cNvSpPr>
          <p:nvPr/>
        </p:nvSpPr>
        <p:spPr>
          <a:xfrm>
            <a:off x="299498" y="1571946"/>
            <a:ext cx="4220492" cy="49136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61942" algn="l" rtl="0">
              <a:lnSpc>
                <a:spcPct val="115000"/>
              </a:lnSpc>
              <a:spcBef>
                <a:spcPts val="0"/>
              </a:spcBef>
              <a:spcAft>
                <a:spcPts val="0"/>
              </a:spcAft>
              <a:buClr>
                <a:schemeClr val="dk2"/>
              </a:buClr>
              <a:buSzPts val="2100"/>
              <a:buFont typeface="Libre Franklin"/>
              <a:buChar char="●"/>
              <a:defRPr sz="1800" b="0" i="0" u="none" strike="noStrike" cap="none">
                <a:solidFill>
                  <a:schemeClr val="dk2"/>
                </a:solidFill>
                <a:latin typeface="Arial" panose="020B0604020202020204" pitchFamily="34" charset="0"/>
                <a:ea typeface="Arial" panose="020B0604020202020204" pitchFamily="34" charset="0"/>
                <a:cs typeface="Arial" panose="020B0604020202020204" pitchFamily="34" charset="0"/>
                <a:sym typeface="Libre Franklin"/>
              </a:defRPr>
            </a:lvl1pPr>
            <a:lvl2pPr marL="914377" marR="0" lvl="1"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2pPr>
            <a:lvl3pPr marL="1371566" marR="0" lvl="2"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3pPr>
            <a:lvl4pPr marL="1828754" marR="0" lvl="3"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4pPr>
            <a:lvl5pPr marL="2285943" marR="0" lvl="4"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5pPr>
            <a:lvl6pPr marL="2743131" marR="0" lvl="5"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6pPr>
            <a:lvl7pPr marL="3200320" marR="0" lvl="6"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509" marR="0" lvl="7"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8pPr>
            <a:lvl9pPr marL="4114697" marR="0" lvl="8"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pPr marL="95250" indent="0">
              <a:buFont typeface="Libre Franklin"/>
              <a:buNone/>
            </a:pPr>
            <a:r>
              <a:rPr lang="en-US" sz="1600" b="1" kern="0" dirty="0">
                <a:solidFill>
                  <a:schemeClr val="tx1"/>
                </a:solidFill>
                <a:latin typeface="Century Gothic" panose="020B0502020202020204" pitchFamily="34" charset="0"/>
                <a:cs typeface="Arial"/>
              </a:rPr>
              <a:t>Acknowledgements:</a:t>
            </a:r>
          </a:p>
          <a:p>
            <a:pPr marL="456565" indent="-361315">
              <a:lnSpc>
                <a:spcPct val="114999"/>
              </a:lnSpc>
            </a:pPr>
            <a:r>
              <a:rPr lang="en-US" sz="1400" kern="0" dirty="0">
                <a:solidFill>
                  <a:schemeClr val="tx1"/>
                </a:solidFill>
                <a:latin typeface="Century Gothic" panose="020B0502020202020204" pitchFamily="34" charset="0"/>
                <a:cs typeface="Arial"/>
              </a:rPr>
              <a:t>The Arlington County Public Health Division (ACPHD)</a:t>
            </a:r>
          </a:p>
          <a:p>
            <a:pPr marL="913765" lvl="1" indent="-316865">
              <a:lnSpc>
                <a:spcPct val="114999"/>
              </a:lnSpc>
            </a:pPr>
            <a:r>
              <a:rPr lang="en-US" sz="1200" kern="0" dirty="0">
                <a:solidFill>
                  <a:schemeClr val="tx1"/>
                </a:solidFill>
                <a:latin typeface="Century Gothic" panose="020B0502020202020204" pitchFamily="34" charset="0"/>
                <a:cs typeface="Arial"/>
              </a:rPr>
              <a:t>Sahill Patel</a:t>
            </a:r>
          </a:p>
          <a:p>
            <a:pPr marL="913765" lvl="1" indent="-316865">
              <a:lnSpc>
                <a:spcPct val="114999"/>
              </a:lnSpc>
            </a:pPr>
            <a:r>
              <a:rPr lang="en-US" sz="1200" kern="0" dirty="0">
                <a:solidFill>
                  <a:schemeClr val="tx1"/>
                </a:solidFill>
                <a:latin typeface="Century Gothic" panose="020B0502020202020204" pitchFamily="34" charset="0"/>
                <a:cs typeface="Arial"/>
              </a:rPr>
              <a:t>Lisa Guli</a:t>
            </a:r>
          </a:p>
          <a:p>
            <a:pPr marL="913765" lvl="1" indent="-316865">
              <a:lnSpc>
                <a:spcPct val="114999"/>
              </a:lnSpc>
            </a:pPr>
            <a:r>
              <a:rPr lang="en-US" sz="1200" kern="0" dirty="0">
                <a:solidFill>
                  <a:schemeClr val="tx1"/>
                </a:solidFill>
                <a:latin typeface="Century Gothic" panose="020B0502020202020204" pitchFamily="34" charset="0"/>
                <a:cs typeface="Arial"/>
              </a:rPr>
              <a:t>Candice Wooden</a:t>
            </a:r>
          </a:p>
          <a:p>
            <a:pPr marL="913765" lvl="1" indent="-316865">
              <a:lnSpc>
                <a:spcPct val="114999"/>
              </a:lnSpc>
            </a:pPr>
            <a:r>
              <a:rPr lang="en-US" sz="1200" kern="0" dirty="0">
                <a:solidFill>
                  <a:schemeClr val="tx1"/>
                </a:solidFill>
                <a:latin typeface="Century Gothic" panose="020B0502020202020204" pitchFamily="34" charset="0"/>
                <a:cs typeface="Arial"/>
              </a:rPr>
              <a:t>Julia Balsley</a:t>
            </a:r>
          </a:p>
          <a:p>
            <a:pPr marL="913765" lvl="1" indent="-316865">
              <a:lnSpc>
                <a:spcPct val="114999"/>
              </a:lnSpc>
            </a:pPr>
            <a:r>
              <a:rPr lang="en-US" sz="1200" kern="0" dirty="0">
                <a:solidFill>
                  <a:schemeClr val="tx1"/>
                </a:solidFill>
                <a:latin typeface="Century Gothic" panose="020B0502020202020204" pitchFamily="34" charset="0"/>
                <a:cs typeface="Arial"/>
              </a:rPr>
              <a:t>Bethelhem Kebede</a:t>
            </a:r>
          </a:p>
          <a:p>
            <a:pPr marL="456565" indent="-361315">
              <a:lnSpc>
                <a:spcPct val="114999"/>
              </a:lnSpc>
            </a:pPr>
            <a:r>
              <a:rPr lang="en-US" sz="1400" kern="0" dirty="0">
                <a:solidFill>
                  <a:schemeClr val="tx1"/>
                </a:solidFill>
                <a:latin typeface="Century Gothic" panose="020B0502020202020204" pitchFamily="34" charset="0"/>
                <a:cs typeface="Arial"/>
              </a:rPr>
              <a:t>Virginia Department of Agriculture and Consumer Services (VDACS)</a:t>
            </a:r>
            <a:endParaRPr lang="en-US" sz="1400" kern="0" dirty="0">
              <a:solidFill>
                <a:schemeClr val="tx1"/>
              </a:solidFill>
              <a:latin typeface="Century Gothic" panose="020B0502020202020204" pitchFamily="34" charset="0"/>
            </a:endParaRPr>
          </a:p>
          <a:p>
            <a:pPr marL="913765" lvl="1" indent="-316865">
              <a:lnSpc>
                <a:spcPct val="114999"/>
              </a:lnSpc>
            </a:pPr>
            <a:r>
              <a:rPr lang="en-US" sz="1200" kern="0" dirty="0">
                <a:solidFill>
                  <a:schemeClr val="tx1"/>
                </a:solidFill>
                <a:latin typeface="Century Gothic" panose="020B0502020202020204" pitchFamily="34" charset="0"/>
                <a:cs typeface="Arial"/>
              </a:rPr>
              <a:t>Christy Brennan</a:t>
            </a:r>
          </a:p>
          <a:p>
            <a:pPr marL="913765" lvl="1" indent="-316865">
              <a:lnSpc>
                <a:spcPct val="114999"/>
              </a:lnSpc>
            </a:pPr>
            <a:r>
              <a:rPr lang="en-US" sz="1200" kern="0" dirty="0">
                <a:solidFill>
                  <a:schemeClr val="tx1"/>
                </a:solidFill>
                <a:latin typeface="Century Gothic" panose="020B0502020202020204" pitchFamily="34" charset="0"/>
                <a:cs typeface="Arial"/>
              </a:rPr>
              <a:t>Caroline Wilkinson</a:t>
            </a:r>
          </a:p>
          <a:p>
            <a:pPr marL="913765" lvl="1" indent="-316865">
              <a:lnSpc>
                <a:spcPct val="114999"/>
              </a:lnSpc>
            </a:pPr>
            <a:r>
              <a:rPr lang="en-US" sz="1200" kern="0" dirty="0">
                <a:solidFill>
                  <a:schemeClr val="tx1"/>
                </a:solidFill>
                <a:latin typeface="Century Gothic" panose="020B0502020202020204" pitchFamily="34" charset="0"/>
                <a:cs typeface="Arial"/>
              </a:rPr>
              <a:t>Office of Meat and Poultry (OMPS)</a:t>
            </a:r>
            <a:endParaRPr lang="en-US" sz="1200" kern="0" dirty="0">
              <a:solidFill>
                <a:schemeClr val="tx1"/>
              </a:solidFill>
              <a:latin typeface="Century Gothic" panose="020B0502020202020204" pitchFamily="34" charset="0"/>
            </a:endParaRPr>
          </a:p>
          <a:p>
            <a:pPr marL="456565" indent="-361315">
              <a:lnSpc>
                <a:spcPct val="114999"/>
              </a:lnSpc>
            </a:pPr>
            <a:r>
              <a:rPr lang="en-US" sz="1400" kern="0" dirty="0">
                <a:solidFill>
                  <a:schemeClr val="tx1"/>
                </a:solidFill>
                <a:latin typeface="Century Gothic" panose="020B0502020202020204" pitchFamily="34" charset="0"/>
                <a:cs typeface="Arial"/>
              </a:rPr>
              <a:t>Virginia Department of Health (VDH)</a:t>
            </a:r>
            <a:endParaRPr lang="en-US" sz="1400" kern="0" dirty="0">
              <a:solidFill>
                <a:schemeClr val="tx1"/>
              </a:solidFill>
              <a:latin typeface="Century Gothic" panose="020B0502020202020204" pitchFamily="34" charset="0"/>
            </a:endParaRPr>
          </a:p>
          <a:p>
            <a:pPr marL="913765" lvl="1" indent="-316865">
              <a:lnSpc>
                <a:spcPct val="114999"/>
              </a:lnSpc>
              <a:buSzPts val="2100"/>
            </a:pPr>
            <a:r>
              <a:rPr lang="en-US" sz="1200" kern="0" dirty="0">
                <a:solidFill>
                  <a:schemeClr val="tx1"/>
                </a:solidFill>
                <a:latin typeface="Century Gothic" panose="020B0502020202020204" pitchFamily="34" charset="0"/>
                <a:cs typeface="Arial"/>
              </a:rPr>
              <a:t>Denise Sockwell</a:t>
            </a:r>
          </a:p>
          <a:p>
            <a:pPr marL="913765" lvl="1" indent="-316865">
              <a:lnSpc>
                <a:spcPct val="114999"/>
              </a:lnSpc>
              <a:buSzPts val="2100"/>
            </a:pPr>
            <a:r>
              <a:rPr lang="en-US" sz="1200" kern="0" dirty="0">
                <a:solidFill>
                  <a:schemeClr val="tx1"/>
                </a:solidFill>
                <a:latin typeface="Century Gothic" panose="020B0502020202020204" pitchFamily="34" charset="0"/>
                <a:cs typeface="Arial"/>
              </a:rPr>
              <a:t>MaryBeth DeMarco</a:t>
            </a:r>
          </a:p>
          <a:p>
            <a:pPr marL="913765" lvl="1" indent="-316865">
              <a:lnSpc>
                <a:spcPct val="114999"/>
              </a:lnSpc>
              <a:buSzPts val="2100"/>
            </a:pPr>
            <a:r>
              <a:rPr lang="en-US" sz="1200" kern="0" dirty="0">
                <a:solidFill>
                  <a:schemeClr val="tx1"/>
                </a:solidFill>
                <a:latin typeface="Century Gothic" panose="020B0502020202020204" pitchFamily="34" charset="0"/>
                <a:cs typeface="Arial"/>
              </a:rPr>
              <a:t>Olivia McCormick</a:t>
            </a:r>
          </a:p>
          <a:p>
            <a:pPr marL="456565" indent="-361315">
              <a:lnSpc>
                <a:spcPct val="114999"/>
              </a:lnSpc>
            </a:pPr>
            <a:r>
              <a:rPr lang="en-US" sz="1400" kern="0" dirty="0">
                <a:solidFill>
                  <a:schemeClr val="tx1"/>
                </a:solidFill>
                <a:latin typeface="Century Gothic" panose="020B0502020202020204" pitchFamily="34" charset="0"/>
                <a:cs typeface="Arial"/>
              </a:rPr>
              <a:t>Local Virginia Health Districts</a:t>
            </a:r>
          </a:p>
          <a:p>
            <a:pPr marL="913765" lvl="1" indent="-316865">
              <a:lnSpc>
                <a:spcPct val="114999"/>
              </a:lnSpc>
            </a:pPr>
            <a:r>
              <a:rPr lang="en-US" sz="1200" kern="0" dirty="0">
                <a:solidFill>
                  <a:schemeClr val="tx1"/>
                </a:solidFill>
                <a:latin typeface="Century Gothic" panose="020B0502020202020204" pitchFamily="34" charset="0"/>
                <a:cs typeface="Arial"/>
              </a:rPr>
              <a:t>Alexandria</a:t>
            </a:r>
          </a:p>
          <a:p>
            <a:pPr marL="913765" lvl="1" indent="-316865">
              <a:lnSpc>
                <a:spcPct val="114999"/>
              </a:lnSpc>
            </a:pPr>
            <a:r>
              <a:rPr lang="en-US" sz="1200" kern="0" dirty="0">
                <a:solidFill>
                  <a:schemeClr val="tx1"/>
                </a:solidFill>
                <a:latin typeface="Century Gothic" panose="020B0502020202020204" pitchFamily="34" charset="0"/>
                <a:cs typeface="Arial"/>
              </a:rPr>
              <a:t>Fairfax</a:t>
            </a:r>
          </a:p>
          <a:p>
            <a:pPr marL="913765" lvl="1" indent="-316865">
              <a:lnSpc>
                <a:spcPct val="114999"/>
              </a:lnSpc>
            </a:pPr>
            <a:r>
              <a:rPr lang="en-US" sz="1200" kern="0" dirty="0">
                <a:solidFill>
                  <a:schemeClr val="tx1"/>
                </a:solidFill>
                <a:latin typeface="Century Gothic" panose="020B0502020202020204" pitchFamily="34" charset="0"/>
                <a:cs typeface="Arial"/>
              </a:rPr>
              <a:t>Loudoun</a:t>
            </a:r>
          </a:p>
          <a:p>
            <a:pPr marL="913765" lvl="1" indent="-316865">
              <a:lnSpc>
                <a:spcPct val="114999"/>
              </a:lnSpc>
            </a:pPr>
            <a:r>
              <a:rPr lang="en-US" sz="1200" kern="0" dirty="0">
                <a:solidFill>
                  <a:schemeClr val="tx1"/>
                </a:solidFill>
                <a:latin typeface="Century Gothic" panose="020B0502020202020204" pitchFamily="34" charset="0"/>
                <a:cs typeface="Arial"/>
              </a:rPr>
              <a:t>Prince William</a:t>
            </a:r>
          </a:p>
          <a:p>
            <a:pPr marL="913765" lvl="1" indent="-316865">
              <a:lnSpc>
                <a:spcPct val="114999"/>
              </a:lnSpc>
            </a:pPr>
            <a:r>
              <a:rPr lang="en-US" sz="1200" kern="0" dirty="0">
                <a:solidFill>
                  <a:schemeClr val="tx1"/>
                </a:solidFill>
                <a:latin typeface="Century Gothic" panose="020B0502020202020204" pitchFamily="34" charset="0"/>
                <a:cs typeface="Arial"/>
              </a:rPr>
              <a:t>Chesterfield</a:t>
            </a:r>
          </a:p>
          <a:p>
            <a:pPr marL="913765" lvl="1" indent="-316865">
              <a:lnSpc>
                <a:spcPct val="114999"/>
              </a:lnSpc>
            </a:pPr>
            <a:endParaRPr lang="en-US" sz="1100" kern="0" dirty="0">
              <a:solidFill>
                <a:schemeClr val="tx1"/>
              </a:solidFill>
              <a:latin typeface="Century Gothic" panose="020B0502020202020204" pitchFamily="34" charset="0"/>
            </a:endParaRPr>
          </a:p>
          <a:p>
            <a:pPr marL="456565" indent="-361315">
              <a:lnSpc>
                <a:spcPct val="114999"/>
              </a:lnSpc>
            </a:pPr>
            <a:endParaRPr lang="en-US" sz="1200" kern="0" dirty="0">
              <a:solidFill>
                <a:schemeClr val="tx1"/>
              </a:solidFill>
              <a:latin typeface="Century Gothic" panose="020B0502020202020204" pitchFamily="34" charset="0"/>
            </a:endParaRPr>
          </a:p>
          <a:p>
            <a:pPr marL="456565" indent="-361315">
              <a:lnSpc>
                <a:spcPct val="114999"/>
              </a:lnSpc>
            </a:pPr>
            <a:endParaRPr lang="en-US" sz="1200" kern="0" dirty="0">
              <a:solidFill>
                <a:schemeClr val="tx1"/>
              </a:solidFill>
              <a:latin typeface="Century Gothic" panose="020B0502020202020204" pitchFamily="34" charset="0"/>
            </a:endParaRPr>
          </a:p>
          <a:p>
            <a:pPr marL="456565" indent="-361315">
              <a:lnSpc>
                <a:spcPct val="114999"/>
              </a:lnSpc>
            </a:pPr>
            <a:endParaRPr lang="en-US" sz="1200" kern="0" dirty="0">
              <a:solidFill>
                <a:schemeClr val="tx1"/>
              </a:solidFill>
              <a:latin typeface="Century Gothic" panose="020B0502020202020204" pitchFamily="34" charset="0"/>
            </a:endParaRPr>
          </a:p>
          <a:p>
            <a:pPr marL="95250" indent="0">
              <a:lnSpc>
                <a:spcPct val="114999"/>
              </a:lnSpc>
              <a:buNone/>
            </a:pPr>
            <a:endParaRPr lang="en-US" sz="1200" b="1" kern="0" dirty="0">
              <a:solidFill>
                <a:schemeClr val="tx1"/>
              </a:solidFill>
              <a:latin typeface="Century Gothic" panose="020B0502020202020204" pitchFamily="34" charset="0"/>
            </a:endParaRPr>
          </a:p>
        </p:txBody>
      </p:sp>
      <p:sp>
        <p:nvSpPr>
          <p:cNvPr id="6" name="Text Placeholder 2">
            <a:extLst>
              <a:ext uri="{FF2B5EF4-FFF2-40B4-BE49-F238E27FC236}">
                <a16:creationId xmlns:a16="http://schemas.microsoft.com/office/drawing/2014/main" id="{85786F6B-7D07-73C0-142E-6F0EE62DF0CE}"/>
              </a:ext>
            </a:extLst>
          </p:cNvPr>
          <p:cNvSpPr txBox="1">
            <a:spLocks/>
          </p:cNvSpPr>
          <p:nvPr/>
        </p:nvSpPr>
        <p:spPr>
          <a:xfrm>
            <a:off x="7721755" y="1571946"/>
            <a:ext cx="4220492" cy="51995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61942" algn="l" rtl="0">
              <a:lnSpc>
                <a:spcPct val="115000"/>
              </a:lnSpc>
              <a:spcBef>
                <a:spcPts val="0"/>
              </a:spcBef>
              <a:spcAft>
                <a:spcPts val="0"/>
              </a:spcAft>
              <a:buClr>
                <a:schemeClr val="dk2"/>
              </a:buClr>
              <a:buSzPts val="2100"/>
              <a:buFont typeface="Libre Franklin"/>
              <a:buChar char="●"/>
              <a:defRPr sz="1800" b="0" i="0" u="none" strike="noStrike" cap="none">
                <a:solidFill>
                  <a:schemeClr val="dk2"/>
                </a:solidFill>
                <a:latin typeface="Arial" panose="020B0604020202020204" pitchFamily="34" charset="0"/>
                <a:ea typeface="Arial" panose="020B0604020202020204" pitchFamily="34" charset="0"/>
                <a:cs typeface="Arial" panose="020B0604020202020204" pitchFamily="34" charset="0"/>
                <a:sym typeface="Libre Franklin"/>
              </a:defRPr>
            </a:lvl1pPr>
            <a:lvl2pPr marL="914377" marR="0" lvl="1"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2pPr>
            <a:lvl3pPr marL="1371566" marR="0" lvl="2"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3pPr>
            <a:lvl4pPr marL="1828754" marR="0" lvl="3"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4pPr>
            <a:lvl5pPr marL="2285943" marR="0" lvl="4"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5pPr>
            <a:lvl6pPr marL="2743131" marR="0" lvl="5"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6pPr>
            <a:lvl7pPr marL="3200320" marR="0" lvl="6"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509" marR="0" lvl="7"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8pPr>
            <a:lvl9pPr marL="4114697" marR="0" lvl="8" indent="-317492" algn="l" rtl="0">
              <a:lnSpc>
                <a:spcPct val="115000"/>
              </a:lnSpc>
              <a:spcBef>
                <a:spcPts val="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pPr marL="95250" indent="0">
              <a:buFont typeface="Libre Franklin"/>
              <a:buNone/>
            </a:pPr>
            <a:r>
              <a:rPr lang="en-US" sz="1600" b="1" kern="0" dirty="0">
                <a:solidFill>
                  <a:schemeClr val="tx1"/>
                </a:solidFill>
                <a:latin typeface="Century Gothic" panose="020B0502020202020204" pitchFamily="34" charset="0"/>
                <a:cs typeface="Arial"/>
              </a:rPr>
              <a:t>Acknowledgements:</a:t>
            </a:r>
          </a:p>
          <a:p>
            <a:pPr marL="456565" indent="-361315">
              <a:lnSpc>
                <a:spcPct val="114999"/>
              </a:lnSpc>
            </a:pPr>
            <a:r>
              <a:rPr lang="en-US" sz="1400" kern="0" dirty="0">
                <a:solidFill>
                  <a:schemeClr val="tx1"/>
                </a:solidFill>
                <a:latin typeface="Century Gothic" panose="020B0502020202020204" pitchFamily="34" charset="0"/>
                <a:cs typeface="Arial"/>
              </a:rPr>
              <a:t>Division of Consolidated Laboratory Services (DCLS)</a:t>
            </a:r>
          </a:p>
          <a:p>
            <a:pPr marL="913765" lvl="1" indent="-316865">
              <a:lnSpc>
                <a:spcPct val="114999"/>
              </a:lnSpc>
            </a:pPr>
            <a:r>
              <a:rPr lang="en-US" sz="1200" kern="0" dirty="0">
                <a:solidFill>
                  <a:schemeClr val="tx1"/>
                </a:solidFill>
                <a:latin typeface="Century Gothic" panose="020B0502020202020204" pitchFamily="34" charset="0"/>
                <a:cs typeface="Arial"/>
              </a:rPr>
              <a:t>Jessica Maitland</a:t>
            </a:r>
          </a:p>
          <a:p>
            <a:pPr marL="913765" lvl="1" indent="-316865">
              <a:lnSpc>
                <a:spcPct val="114999"/>
              </a:lnSpc>
            </a:pPr>
            <a:r>
              <a:rPr lang="en-US" sz="1200" kern="0" dirty="0">
                <a:solidFill>
                  <a:schemeClr val="tx1"/>
                </a:solidFill>
                <a:latin typeface="Century Gothic" panose="020B0502020202020204" pitchFamily="34" charset="0"/>
                <a:cs typeface="Arial"/>
              </a:rPr>
              <a:t>Lauren Turner</a:t>
            </a:r>
            <a:endParaRPr lang="en-US" sz="1200" kern="0" dirty="0">
              <a:solidFill>
                <a:schemeClr val="tx1"/>
              </a:solidFill>
              <a:latin typeface="Century Gothic" panose="020B0502020202020204" pitchFamily="34" charset="0"/>
            </a:endParaRPr>
          </a:p>
          <a:p>
            <a:pPr marL="456565" indent="-361315">
              <a:lnSpc>
                <a:spcPct val="114999"/>
              </a:lnSpc>
              <a:buSzPts val="1400"/>
            </a:pPr>
            <a:r>
              <a:rPr lang="en-US" sz="1400" kern="0" dirty="0">
                <a:solidFill>
                  <a:schemeClr val="tx1"/>
                </a:solidFill>
                <a:latin typeface="Century Gothic" panose="020B0502020202020204" pitchFamily="34" charset="0"/>
                <a:cs typeface="Arial"/>
              </a:rPr>
              <a:t>Maryland Department of Health</a:t>
            </a:r>
            <a:endParaRPr lang="en-US" sz="1400" kern="0" dirty="0">
              <a:solidFill>
                <a:schemeClr val="tx1"/>
              </a:solidFill>
              <a:latin typeface="Century Gothic" panose="020B0502020202020204" pitchFamily="34" charset="0"/>
            </a:endParaRPr>
          </a:p>
          <a:p>
            <a:pPr marL="913765" lvl="1" indent="-316865">
              <a:lnSpc>
                <a:spcPct val="114999"/>
              </a:lnSpc>
              <a:buSzPts val="1400"/>
            </a:pPr>
            <a:r>
              <a:rPr lang="en-US" sz="1200" kern="0" dirty="0" err="1">
                <a:solidFill>
                  <a:schemeClr val="tx1"/>
                </a:solidFill>
                <a:latin typeface="Century Gothic" panose="020B0502020202020204" pitchFamily="34" charset="0"/>
                <a:cs typeface="Arial"/>
              </a:rPr>
              <a:t>SMarRT</a:t>
            </a:r>
            <a:endParaRPr lang="en-US" sz="1200" kern="0" dirty="0">
              <a:solidFill>
                <a:schemeClr val="tx1"/>
              </a:solidFill>
              <a:latin typeface="Century Gothic" panose="020B0502020202020204" pitchFamily="34" charset="0"/>
              <a:cs typeface="Arial"/>
            </a:endParaRPr>
          </a:p>
          <a:p>
            <a:pPr marL="913765" lvl="1" indent="-316865">
              <a:lnSpc>
                <a:spcPct val="114999"/>
              </a:lnSpc>
            </a:pPr>
            <a:r>
              <a:rPr lang="en-US" sz="1200" kern="0" dirty="0" err="1">
                <a:solidFill>
                  <a:schemeClr val="tx1"/>
                </a:solidFill>
                <a:latin typeface="Century Gothic" panose="020B0502020202020204" pitchFamily="34" charset="0"/>
                <a:cs typeface="Arial"/>
              </a:rPr>
              <a:t>FoodNet</a:t>
            </a:r>
            <a:r>
              <a:rPr lang="en-US" sz="1200" kern="0" dirty="0">
                <a:solidFill>
                  <a:schemeClr val="tx1"/>
                </a:solidFill>
                <a:latin typeface="Century Gothic" panose="020B0502020202020204" pitchFamily="34" charset="0"/>
                <a:cs typeface="Arial"/>
              </a:rPr>
              <a:t> and Emerging Infections Program</a:t>
            </a:r>
          </a:p>
          <a:p>
            <a:pPr marL="456565" indent="-361315">
              <a:lnSpc>
                <a:spcPct val="114999"/>
              </a:lnSpc>
              <a:buSzPts val="1400"/>
            </a:pPr>
            <a:r>
              <a:rPr lang="en-US" sz="1400" kern="0" dirty="0">
                <a:solidFill>
                  <a:schemeClr val="tx1"/>
                </a:solidFill>
                <a:latin typeface="Century Gothic" panose="020B0502020202020204" pitchFamily="34" charset="0"/>
                <a:cs typeface="Arial"/>
              </a:rPr>
              <a:t>DC Health</a:t>
            </a:r>
            <a:endParaRPr lang="en-US" sz="1400" kern="0" dirty="0">
              <a:solidFill>
                <a:schemeClr val="tx1"/>
              </a:solidFill>
              <a:latin typeface="Century Gothic" panose="020B0502020202020204" pitchFamily="34" charset="0"/>
            </a:endParaRPr>
          </a:p>
          <a:p>
            <a:pPr marL="456565" indent="-361315">
              <a:lnSpc>
                <a:spcPct val="114999"/>
              </a:lnSpc>
              <a:buSzPts val="1400"/>
            </a:pPr>
            <a:r>
              <a:rPr lang="en-US" sz="1400" kern="0" dirty="0">
                <a:solidFill>
                  <a:schemeClr val="tx1"/>
                </a:solidFill>
                <a:latin typeface="Century Gothic" panose="020B0502020202020204" pitchFamily="34" charset="0"/>
                <a:cs typeface="Arial"/>
              </a:rPr>
              <a:t>The Centers for Disease Control and Prevention (CDC)</a:t>
            </a:r>
            <a:endParaRPr lang="en-US" sz="1400" kern="0" dirty="0">
              <a:solidFill>
                <a:schemeClr val="tx1"/>
              </a:solidFill>
              <a:latin typeface="Century Gothic" panose="020B0502020202020204" pitchFamily="34" charset="0"/>
            </a:endParaRPr>
          </a:p>
          <a:p>
            <a:pPr marL="913765" lvl="1" indent="-316865">
              <a:lnSpc>
                <a:spcPct val="114999"/>
              </a:lnSpc>
            </a:pPr>
            <a:r>
              <a:rPr lang="en-US" sz="1200" kern="0" dirty="0">
                <a:solidFill>
                  <a:schemeClr val="tx1"/>
                </a:solidFill>
                <a:latin typeface="Century Gothic" panose="020B0502020202020204" pitchFamily="34" charset="0"/>
                <a:cs typeface="Arial"/>
              </a:rPr>
              <a:t>Outbreak Response and Prevention Branch</a:t>
            </a:r>
          </a:p>
          <a:p>
            <a:pPr marL="456565" indent="-361315">
              <a:lnSpc>
                <a:spcPct val="114999"/>
              </a:lnSpc>
              <a:buSzPts val="1400"/>
            </a:pPr>
            <a:r>
              <a:rPr lang="en-US" sz="1400" kern="0" dirty="0">
                <a:solidFill>
                  <a:schemeClr val="tx1"/>
                </a:solidFill>
                <a:latin typeface="Century Gothic" panose="020B0502020202020204" pitchFamily="34" charset="0"/>
                <a:cs typeface="Arial"/>
              </a:rPr>
              <a:t>United States Department of Agriculture (USDA)</a:t>
            </a:r>
            <a:endParaRPr lang="en-US" sz="1400" kern="0" dirty="0">
              <a:solidFill>
                <a:schemeClr val="tx1"/>
              </a:solidFill>
              <a:latin typeface="Century Gothic" panose="020B0502020202020204" pitchFamily="34" charset="0"/>
            </a:endParaRPr>
          </a:p>
          <a:p>
            <a:pPr marL="913765" lvl="1" indent="-316865">
              <a:lnSpc>
                <a:spcPct val="114999"/>
              </a:lnSpc>
            </a:pPr>
            <a:r>
              <a:rPr lang="en-US" sz="1200" kern="0" dirty="0">
                <a:solidFill>
                  <a:schemeClr val="tx1"/>
                </a:solidFill>
                <a:latin typeface="Century Gothic" panose="020B0502020202020204" pitchFamily="34" charset="0"/>
                <a:cs typeface="Arial"/>
              </a:rPr>
              <a:t>Food Safety and Inspection Service (FSIS)</a:t>
            </a:r>
            <a:endParaRPr lang="en-US" sz="1200" kern="0" dirty="0">
              <a:solidFill>
                <a:schemeClr val="tx1"/>
              </a:solidFill>
              <a:latin typeface="Century Gothic" panose="020B0502020202020204" pitchFamily="34" charset="0"/>
            </a:endParaRPr>
          </a:p>
          <a:p>
            <a:pPr marL="456565" indent="-361315">
              <a:lnSpc>
                <a:spcPct val="114999"/>
              </a:lnSpc>
            </a:pPr>
            <a:endParaRPr lang="en-US" sz="1400" kern="0" dirty="0">
              <a:solidFill>
                <a:schemeClr val="tx1"/>
              </a:solidFill>
              <a:latin typeface="Century Gothic" panose="020B0502020202020204" pitchFamily="34" charset="0"/>
            </a:endParaRPr>
          </a:p>
          <a:p>
            <a:pPr marL="456565" indent="-361315">
              <a:lnSpc>
                <a:spcPct val="114999"/>
              </a:lnSpc>
            </a:pPr>
            <a:endParaRPr lang="en-US" sz="1400" kern="0" dirty="0">
              <a:solidFill>
                <a:schemeClr val="tx1"/>
              </a:solidFill>
              <a:latin typeface="Century Gothic" panose="020B0502020202020204" pitchFamily="34" charset="0"/>
            </a:endParaRPr>
          </a:p>
          <a:p>
            <a:pPr marL="95250" indent="0">
              <a:lnSpc>
                <a:spcPct val="114999"/>
              </a:lnSpc>
              <a:buNone/>
            </a:pPr>
            <a:endParaRPr lang="en-US" sz="1400" b="1" kern="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6068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C6EA-8920-AE22-4443-01D2EFB2D868}"/>
              </a:ext>
            </a:extLst>
          </p:cNvPr>
          <p:cNvSpPr>
            <a:spLocks noGrp="1"/>
          </p:cNvSpPr>
          <p:nvPr>
            <p:ph type="title"/>
          </p:nvPr>
        </p:nvSpPr>
        <p:spPr/>
        <p:txBody>
          <a:bodyPr/>
          <a:lstStyle/>
          <a:p>
            <a:r>
              <a:rPr lang="en-US" dirty="0">
                <a:latin typeface="Century Gothic" panose="020B0502020202020204" pitchFamily="34" charset="0"/>
                <a:cs typeface="Arial"/>
              </a:rPr>
              <a:t>Background</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92D500ED-8AE4-3BCD-2761-338A6F798C6E}"/>
              </a:ext>
            </a:extLst>
          </p:cNvPr>
          <p:cNvSpPr>
            <a:spLocks noGrp="1"/>
          </p:cNvSpPr>
          <p:nvPr>
            <p:ph type="body" idx="1"/>
          </p:nvPr>
        </p:nvSpPr>
        <p:spPr>
          <a:xfrm>
            <a:off x="1387929" y="1829125"/>
            <a:ext cx="6835253" cy="5028875"/>
          </a:xfrm>
        </p:spPr>
        <p:txBody>
          <a:bodyPr>
            <a:normAutofit fontScale="92500" lnSpcReduction="20000"/>
          </a:bodyPr>
          <a:lstStyle/>
          <a:p>
            <a:pPr marL="456565" indent="-361315"/>
            <a:r>
              <a:rPr lang="en-US" dirty="0">
                <a:solidFill>
                  <a:schemeClr val="tx1"/>
                </a:solidFill>
                <a:latin typeface="Century Gothic" panose="020B0502020202020204" pitchFamily="34" charset="0"/>
                <a:cs typeface="Arial"/>
              </a:rPr>
              <a:t>VDH was notified on July 31, 2023, about a suspected foodborne illness related to Restaurant A located in northern Virginia.</a:t>
            </a:r>
          </a:p>
          <a:p>
            <a:pPr marL="95250" indent="0">
              <a:lnSpc>
                <a:spcPct val="114999"/>
              </a:lnSpc>
              <a:buNone/>
            </a:pPr>
            <a:endParaRPr lang="en-US" dirty="0">
              <a:solidFill>
                <a:schemeClr val="tx1">
                  <a:lumMod val="95000"/>
                  <a:lumOff val="5000"/>
                </a:schemeClr>
              </a:solidFill>
              <a:latin typeface="Century Gothic" panose="020B0502020202020204" pitchFamily="34" charset="0"/>
            </a:endParaRPr>
          </a:p>
          <a:p>
            <a:pPr marL="456565" indent="-361315">
              <a:lnSpc>
                <a:spcPct val="114999"/>
              </a:lnSpc>
            </a:pPr>
            <a:endParaRPr lang="en-US" dirty="0">
              <a:solidFill>
                <a:schemeClr val="tx1">
                  <a:lumMod val="95000"/>
                  <a:lumOff val="5000"/>
                </a:schemeClr>
              </a:solidFill>
              <a:latin typeface="Century Gothic" panose="020B0502020202020204" pitchFamily="34" charset="0"/>
              <a:cs typeface="Arial"/>
            </a:endParaRPr>
          </a:p>
          <a:p>
            <a:pPr marL="456565" indent="-361315">
              <a:lnSpc>
                <a:spcPct val="114999"/>
              </a:lnSpc>
            </a:pPr>
            <a:r>
              <a:rPr lang="en-US" dirty="0">
                <a:solidFill>
                  <a:schemeClr val="tx1">
                    <a:lumMod val="95000"/>
                    <a:lumOff val="5000"/>
                  </a:schemeClr>
                </a:solidFill>
                <a:latin typeface="Century Gothic" panose="020B0502020202020204" pitchFamily="34" charset="0"/>
                <a:cs typeface="Arial"/>
              </a:rPr>
              <a:t>Ill persons were reported to have </a:t>
            </a:r>
            <a:r>
              <a:rPr lang="en-US" i="1" dirty="0">
                <a:solidFill>
                  <a:schemeClr val="tx1">
                    <a:lumMod val="95000"/>
                    <a:lumOff val="5000"/>
                  </a:schemeClr>
                </a:solidFill>
                <a:latin typeface="Century Gothic" panose="020B0502020202020204" pitchFamily="34" charset="0"/>
                <a:cs typeface="Arial"/>
              </a:rPr>
              <a:t>Salmonella </a:t>
            </a:r>
            <a:r>
              <a:rPr lang="en-US" dirty="0">
                <a:solidFill>
                  <a:schemeClr val="tx1">
                    <a:lumMod val="95000"/>
                    <a:lumOff val="5000"/>
                  </a:schemeClr>
                </a:solidFill>
                <a:latin typeface="Century Gothic" panose="020B0502020202020204" pitchFamily="34" charset="0"/>
                <a:cs typeface="Arial"/>
              </a:rPr>
              <a:t>infection, including several with Shiga toxin-producing </a:t>
            </a:r>
            <a:r>
              <a:rPr lang="en-US" i="1" dirty="0">
                <a:solidFill>
                  <a:schemeClr val="tx1">
                    <a:lumMod val="95000"/>
                    <a:lumOff val="5000"/>
                  </a:schemeClr>
                </a:solidFill>
                <a:latin typeface="Century Gothic" panose="020B0502020202020204" pitchFamily="34" charset="0"/>
                <a:cs typeface="Arial"/>
              </a:rPr>
              <a:t>E. coli</a:t>
            </a:r>
            <a:r>
              <a:rPr lang="en-US" dirty="0">
                <a:solidFill>
                  <a:schemeClr val="tx1">
                    <a:lumMod val="95000"/>
                    <a:lumOff val="5000"/>
                  </a:schemeClr>
                </a:solidFill>
                <a:latin typeface="Century Gothic" panose="020B0502020202020204" pitchFamily="34" charset="0"/>
                <a:cs typeface="Arial"/>
              </a:rPr>
              <a:t> (STEC) co-infections, with illness onset in late July.</a:t>
            </a:r>
            <a:endParaRPr lang="en-US" dirty="0">
              <a:solidFill>
                <a:schemeClr val="tx1">
                  <a:lumMod val="95000"/>
                  <a:lumOff val="5000"/>
                </a:schemeClr>
              </a:solidFill>
              <a:latin typeface="Century Gothic" panose="020B0502020202020204" pitchFamily="34" charset="0"/>
            </a:endParaRPr>
          </a:p>
          <a:p>
            <a:pPr marL="95250" indent="0">
              <a:lnSpc>
                <a:spcPct val="114999"/>
              </a:lnSpc>
              <a:buNone/>
            </a:pPr>
            <a:endParaRPr lang="en-US" dirty="0">
              <a:solidFill>
                <a:schemeClr val="tx1">
                  <a:lumMod val="95000"/>
                  <a:lumOff val="5000"/>
                </a:schemeClr>
              </a:solidFill>
              <a:latin typeface="Century Gothic" panose="020B0502020202020204" pitchFamily="34" charset="0"/>
            </a:endParaRPr>
          </a:p>
          <a:p>
            <a:pPr marL="456565" indent="-361315">
              <a:lnSpc>
                <a:spcPct val="114999"/>
              </a:lnSpc>
            </a:pPr>
            <a:endParaRPr lang="en-US" dirty="0">
              <a:solidFill>
                <a:schemeClr val="tx1">
                  <a:lumMod val="95000"/>
                  <a:lumOff val="5000"/>
                </a:schemeClr>
              </a:solidFill>
              <a:latin typeface="Century Gothic" panose="020B0502020202020204" pitchFamily="34" charset="0"/>
              <a:cs typeface="Arial"/>
            </a:endParaRPr>
          </a:p>
          <a:p>
            <a:pPr marL="456565" indent="-361315">
              <a:lnSpc>
                <a:spcPct val="114999"/>
              </a:lnSpc>
            </a:pPr>
            <a:r>
              <a:rPr lang="en-US" dirty="0">
                <a:solidFill>
                  <a:schemeClr val="tx1">
                    <a:lumMod val="95000"/>
                    <a:lumOff val="5000"/>
                  </a:schemeClr>
                </a:solidFill>
                <a:latin typeface="Century Gothic" panose="020B0502020202020204" pitchFamily="34" charset="0"/>
                <a:cs typeface="Arial"/>
              </a:rPr>
              <a:t>Initial interviews with ill persons indicated consumption of kurt and kitfo, traditional Ethiopian raw beef dishes, as a potential source of illness.</a:t>
            </a:r>
          </a:p>
          <a:p>
            <a:pPr marL="913753" lvl="1" indent="-361315">
              <a:lnSpc>
                <a:spcPct val="114999"/>
              </a:lnSpc>
            </a:pPr>
            <a:r>
              <a:rPr lang="en-US" sz="1500" dirty="0">
                <a:solidFill>
                  <a:schemeClr val="tx1">
                    <a:lumMod val="95000"/>
                    <a:lumOff val="5000"/>
                  </a:schemeClr>
                </a:solidFill>
                <a:latin typeface="Century Gothic" panose="020B0502020202020204" pitchFamily="34" charset="0"/>
                <a:cs typeface="Arial"/>
              </a:rPr>
              <a:t>Cooked and raw foods may be served together on a shared platter</a:t>
            </a:r>
          </a:p>
          <a:p>
            <a:pPr marL="456565" indent="-361315">
              <a:lnSpc>
                <a:spcPct val="114999"/>
              </a:lnSpc>
            </a:pPr>
            <a:endParaRPr lang="en-US" dirty="0">
              <a:solidFill>
                <a:schemeClr val="tx1">
                  <a:lumMod val="95000"/>
                  <a:lumOff val="5000"/>
                </a:schemeClr>
              </a:solidFill>
              <a:latin typeface="Century Gothic" panose="020B0502020202020204" pitchFamily="34" charset="0"/>
            </a:endParaRPr>
          </a:p>
          <a:p>
            <a:pPr marL="456565" indent="-361315">
              <a:lnSpc>
                <a:spcPct val="114999"/>
              </a:lnSpc>
            </a:pPr>
            <a:r>
              <a:rPr lang="en-US" dirty="0">
                <a:solidFill>
                  <a:schemeClr val="tx1">
                    <a:lumMod val="95000"/>
                    <a:lumOff val="5000"/>
                  </a:schemeClr>
                </a:solidFill>
                <a:latin typeface="Century Gothic" panose="020B0502020202020204" pitchFamily="34" charset="0"/>
                <a:cs typeface="Arial"/>
              </a:rPr>
              <a:t>An investigation was initiated and included local health districts, state partners, and the VA Rapid Response Team (RRT).</a:t>
            </a:r>
            <a:endParaRPr lang="en-US" dirty="0">
              <a:solidFill>
                <a:schemeClr val="tx1">
                  <a:lumMod val="95000"/>
                  <a:lumOff val="5000"/>
                </a:schemeClr>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6B429449-AA1A-C6CA-7E60-16D60BD06C28}"/>
              </a:ext>
            </a:extLst>
          </p:cNvPr>
          <p:cNvSpPr>
            <a:spLocks noGrp="1"/>
          </p:cNvSpPr>
          <p:nvPr>
            <p:ph type="sldNum" idx="4"/>
          </p:nvPr>
        </p:nvSpPr>
        <p:spPr/>
        <p:txBody>
          <a:bodyPr/>
          <a:lstStyle/>
          <a:p>
            <a:pPr algn="r"/>
            <a:fld id="{00000000-1234-1234-1234-123412341234}" type="slidenum">
              <a:rPr lang="en" smtClean="0"/>
              <a:pPr algn="r"/>
              <a:t>2</a:t>
            </a:fld>
            <a:endParaRPr lang="en"/>
          </a:p>
        </p:txBody>
      </p:sp>
      <p:pic>
        <p:nvPicPr>
          <p:cNvPr id="5" name="Picture 4">
            <a:extLst>
              <a:ext uri="{FF2B5EF4-FFF2-40B4-BE49-F238E27FC236}">
                <a16:creationId xmlns:a16="http://schemas.microsoft.com/office/drawing/2014/main" id="{1DB3A550-D707-4D00-677E-EA619D1E20B2}"/>
              </a:ext>
            </a:extLst>
          </p:cNvPr>
          <p:cNvPicPr>
            <a:picLocks noChangeAspect="1"/>
          </p:cNvPicPr>
          <p:nvPr/>
        </p:nvPicPr>
        <p:blipFill>
          <a:blip r:embed="rId3"/>
          <a:stretch>
            <a:fillRect/>
          </a:stretch>
        </p:blipFill>
        <p:spPr>
          <a:xfrm>
            <a:off x="528000" y="1861254"/>
            <a:ext cx="808423" cy="743525"/>
          </a:xfrm>
          <a:prstGeom prst="rect">
            <a:avLst/>
          </a:prstGeom>
        </p:spPr>
      </p:pic>
      <p:pic>
        <p:nvPicPr>
          <p:cNvPr id="6" name="Picture 5">
            <a:extLst>
              <a:ext uri="{FF2B5EF4-FFF2-40B4-BE49-F238E27FC236}">
                <a16:creationId xmlns:a16="http://schemas.microsoft.com/office/drawing/2014/main" id="{F9A47444-1DE6-5FF6-23B0-E1D5851A635C}"/>
              </a:ext>
            </a:extLst>
          </p:cNvPr>
          <p:cNvPicPr>
            <a:picLocks noChangeAspect="1"/>
          </p:cNvPicPr>
          <p:nvPr/>
        </p:nvPicPr>
        <p:blipFill>
          <a:blip r:embed="rId4"/>
          <a:stretch>
            <a:fillRect/>
          </a:stretch>
        </p:blipFill>
        <p:spPr>
          <a:xfrm>
            <a:off x="398028" y="2993083"/>
            <a:ext cx="938395" cy="871833"/>
          </a:xfrm>
          <a:prstGeom prst="rect">
            <a:avLst/>
          </a:prstGeom>
        </p:spPr>
      </p:pic>
      <p:pic>
        <p:nvPicPr>
          <p:cNvPr id="7" name="Picture 6">
            <a:extLst>
              <a:ext uri="{FF2B5EF4-FFF2-40B4-BE49-F238E27FC236}">
                <a16:creationId xmlns:a16="http://schemas.microsoft.com/office/drawing/2014/main" id="{32D747B6-6017-C423-4904-5D49F75ADAB8}"/>
              </a:ext>
            </a:extLst>
          </p:cNvPr>
          <p:cNvPicPr>
            <a:picLocks noChangeAspect="1"/>
          </p:cNvPicPr>
          <p:nvPr/>
        </p:nvPicPr>
        <p:blipFill>
          <a:blip r:embed="rId5"/>
          <a:stretch>
            <a:fillRect/>
          </a:stretch>
        </p:blipFill>
        <p:spPr>
          <a:xfrm>
            <a:off x="267647" y="4237723"/>
            <a:ext cx="1199156" cy="815157"/>
          </a:xfrm>
          <a:prstGeom prst="rect">
            <a:avLst/>
          </a:prstGeom>
        </p:spPr>
      </p:pic>
      <p:pic>
        <p:nvPicPr>
          <p:cNvPr id="8" name="Picture 7">
            <a:extLst>
              <a:ext uri="{FF2B5EF4-FFF2-40B4-BE49-F238E27FC236}">
                <a16:creationId xmlns:a16="http://schemas.microsoft.com/office/drawing/2014/main" id="{2006F94C-ADB9-CD65-4CD6-8E531CD0706F}"/>
              </a:ext>
            </a:extLst>
          </p:cNvPr>
          <p:cNvPicPr>
            <a:picLocks noChangeAspect="1"/>
          </p:cNvPicPr>
          <p:nvPr/>
        </p:nvPicPr>
        <p:blipFill>
          <a:blip r:embed="rId6"/>
          <a:stretch>
            <a:fillRect/>
          </a:stretch>
        </p:blipFill>
        <p:spPr>
          <a:xfrm>
            <a:off x="457355" y="5536021"/>
            <a:ext cx="827563" cy="815157"/>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792DBAAD-DF37-A24F-2A62-650A6687E2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7520" y="2730378"/>
            <a:ext cx="3780505" cy="2525377"/>
          </a:xfrm>
          <a:prstGeom prst="rect">
            <a:avLst/>
          </a:prstGeom>
        </p:spPr>
      </p:pic>
    </p:spTree>
    <p:extLst>
      <p:ext uri="{BB962C8B-B14F-4D97-AF65-F5344CB8AC3E}">
        <p14:creationId xmlns:p14="http://schemas.microsoft.com/office/powerpoint/2010/main" val="371261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E104-5B23-89BF-1D4E-A24E226B9C43}"/>
              </a:ext>
            </a:extLst>
          </p:cNvPr>
          <p:cNvSpPr>
            <a:spLocks noGrp="1"/>
          </p:cNvSpPr>
          <p:nvPr>
            <p:ph type="title"/>
          </p:nvPr>
        </p:nvSpPr>
        <p:spPr>
          <a:xfrm>
            <a:off x="1888252" y="841265"/>
            <a:ext cx="8520600" cy="763600"/>
          </a:xfrm>
        </p:spPr>
        <p:txBody>
          <a:bodyPr/>
          <a:lstStyle/>
          <a:p>
            <a:pPr algn="ctr"/>
            <a:r>
              <a:rPr lang="en-US" dirty="0">
                <a:solidFill>
                  <a:srgbClr val="13294B"/>
                </a:solidFill>
                <a:latin typeface="Century Gothic" panose="020B0502020202020204" pitchFamily="34" charset="0"/>
                <a:cs typeface="Arial"/>
              </a:rPr>
              <a:t>Virginia Rapid Response Team (RRT)</a:t>
            </a:r>
            <a:endParaRPr lang="en-US" i="1" dirty="0">
              <a:solidFill>
                <a:srgbClr val="13294B"/>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6A25C645-8735-E6D6-971F-0659989D8EAE}"/>
              </a:ext>
            </a:extLst>
          </p:cNvPr>
          <p:cNvSpPr>
            <a:spLocks noGrp="1"/>
          </p:cNvSpPr>
          <p:nvPr>
            <p:ph type="sldNum" idx="4"/>
          </p:nvPr>
        </p:nvSpPr>
        <p:spPr/>
        <p:txBody>
          <a:bodyPr/>
          <a:lstStyle/>
          <a:p>
            <a:pPr algn="r"/>
            <a:fld id="{00000000-1234-1234-1234-123412341234}" type="slidenum">
              <a:rPr lang="en" smtClean="0"/>
              <a:pPr algn="r"/>
              <a:t>3</a:t>
            </a:fld>
            <a:endParaRPr lang="en"/>
          </a:p>
        </p:txBody>
      </p:sp>
      <p:pic>
        <p:nvPicPr>
          <p:cNvPr id="7" name="Picture 7">
            <a:extLst>
              <a:ext uri="{FF2B5EF4-FFF2-40B4-BE49-F238E27FC236}">
                <a16:creationId xmlns:a16="http://schemas.microsoft.com/office/drawing/2014/main" id="{BE0808B1-244F-7918-C02A-B66606BB978E}"/>
              </a:ext>
            </a:extLst>
          </p:cNvPr>
          <p:cNvPicPr>
            <a:picLocks noChangeAspect="1"/>
          </p:cNvPicPr>
          <p:nvPr/>
        </p:nvPicPr>
        <p:blipFill>
          <a:blip r:embed="rId3"/>
          <a:stretch>
            <a:fillRect/>
          </a:stretch>
        </p:blipFill>
        <p:spPr>
          <a:xfrm>
            <a:off x="4955295" y="1871842"/>
            <a:ext cx="2292295" cy="2243522"/>
          </a:xfrm>
          <a:prstGeom prst="rect">
            <a:avLst/>
          </a:prstGeom>
        </p:spPr>
      </p:pic>
      <p:pic>
        <p:nvPicPr>
          <p:cNvPr id="8" name="Picture 8">
            <a:extLst>
              <a:ext uri="{FF2B5EF4-FFF2-40B4-BE49-F238E27FC236}">
                <a16:creationId xmlns:a16="http://schemas.microsoft.com/office/drawing/2014/main" id="{AB16F01B-46CE-6F01-DE02-5D74BEFAFAFF}"/>
              </a:ext>
            </a:extLst>
          </p:cNvPr>
          <p:cNvPicPr>
            <a:picLocks noChangeAspect="1"/>
          </p:cNvPicPr>
          <p:nvPr/>
        </p:nvPicPr>
        <p:blipFill>
          <a:blip r:embed="rId4"/>
          <a:stretch>
            <a:fillRect/>
          </a:stretch>
        </p:blipFill>
        <p:spPr>
          <a:xfrm>
            <a:off x="8693153" y="2628900"/>
            <a:ext cx="1308100" cy="1168400"/>
          </a:xfrm>
          <a:prstGeom prst="rect">
            <a:avLst/>
          </a:prstGeom>
        </p:spPr>
      </p:pic>
      <p:pic>
        <p:nvPicPr>
          <p:cNvPr id="9" name="Picture 9">
            <a:extLst>
              <a:ext uri="{FF2B5EF4-FFF2-40B4-BE49-F238E27FC236}">
                <a16:creationId xmlns:a16="http://schemas.microsoft.com/office/drawing/2014/main" id="{C11A63C7-34B6-F4EB-E767-DB7249890426}"/>
              </a:ext>
            </a:extLst>
          </p:cNvPr>
          <p:cNvPicPr>
            <a:picLocks noChangeAspect="1"/>
          </p:cNvPicPr>
          <p:nvPr/>
        </p:nvPicPr>
        <p:blipFill>
          <a:blip r:embed="rId5"/>
          <a:stretch>
            <a:fillRect/>
          </a:stretch>
        </p:blipFill>
        <p:spPr>
          <a:xfrm>
            <a:off x="2019302" y="2730502"/>
            <a:ext cx="1435100" cy="977900"/>
          </a:xfrm>
          <a:prstGeom prst="rect">
            <a:avLst/>
          </a:prstGeom>
        </p:spPr>
      </p:pic>
      <p:pic>
        <p:nvPicPr>
          <p:cNvPr id="10" name="Picture 10">
            <a:extLst>
              <a:ext uri="{FF2B5EF4-FFF2-40B4-BE49-F238E27FC236}">
                <a16:creationId xmlns:a16="http://schemas.microsoft.com/office/drawing/2014/main" id="{8DB42527-D942-FB61-3FD2-8E5A3D95700A}"/>
              </a:ext>
            </a:extLst>
          </p:cNvPr>
          <p:cNvPicPr>
            <a:picLocks noChangeAspect="1"/>
          </p:cNvPicPr>
          <p:nvPr/>
        </p:nvPicPr>
        <p:blipFill>
          <a:blip r:embed="rId6"/>
          <a:stretch>
            <a:fillRect/>
          </a:stretch>
        </p:blipFill>
        <p:spPr>
          <a:xfrm>
            <a:off x="4835948" y="5372426"/>
            <a:ext cx="2632268" cy="899848"/>
          </a:xfrm>
          <a:prstGeom prst="rect">
            <a:avLst/>
          </a:prstGeom>
        </p:spPr>
      </p:pic>
      <p:pic>
        <p:nvPicPr>
          <p:cNvPr id="11" name="Picture 11">
            <a:extLst>
              <a:ext uri="{FF2B5EF4-FFF2-40B4-BE49-F238E27FC236}">
                <a16:creationId xmlns:a16="http://schemas.microsoft.com/office/drawing/2014/main" id="{78E183D8-690A-8C01-1794-2BF1B84B8AB3}"/>
              </a:ext>
            </a:extLst>
          </p:cNvPr>
          <p:cNvPicPr>
            <a:picLocks noChangeAspect="1"/>
          </p:cNvPicPr>
          <p:nvPr/>
        </p:nvPicPr>
        <p:blipFill>
          <a:blip r:embed="rId7"/>
          <a:stretch>
            <a:fillRect/>
          </a:stretch>
        </p:blipFill>
        <p:spPr>
          <a:xfrm>
            <a:off x="2565400" y="4692651"/>
            <a:ext cx="1625600" cy="1447800"/>
          </a:xfrm>
          <a:prstGeom prst="rect">
            <a:avLst/>
          </a:prstGeom>
        </p:spPr>
      </p:pic>
      <p:sp>
        <p:nvSpPr>
          <p:cNvPr id="13" name="Arrow: Right 12">
            <a:extLst>
              <a:ext uri="{FF2B5EF4-FFF2-40B4-BE49-F238E27FC236}">
                <a16:creationId xmlns:a16="http://schemas.microsoft.com/office/drawing/2014/main" id="{72B669C4-C929-6807-83E7-30A76CDC0178}"/>
              </a:ext>
            </a:extLst>
          </p:cNvPr>
          <p:cNvSpPr/>
          <p:nvPr/>
        </p:nvSpPr>
        <p:spPr>
          <a:xfrm>
            <a:off x="3771900" y="3111500"/>
            <a:ext cx="838200" cy="1016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17" name="Arrow: Right 16">
            <a:extLst>
              <a:ext uri="{FF2B5EF4-FFF2-40B4-BE49-F238E27FC236}">
                <a16:creationId xmlns:a16="http://schemas.microsoft.com/office/drawing/2014/main" id="{609E0A68-F90F-BD42-9308-1706699540BE}"/>
              </a:ext>
            </a:extLst>
          </p:cNvPr>
          <p:cNvSpPr/>
          <p:nvPr/>
        </p:nvSpPr>
        <p:spPr>
          <a:xfrm rot="10860000">
            <a:off x="7560183" y="3086105"/>
            <a:ext cx="838200" cy="1524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18" name="Arrow: Right 17">
            <a:extLst>
              <a:ext uri="{FF2B5EF4-FFF2-40B4-BE49-F238E27FC236}">
                <a16:creationId xmlns:a16="http://schemas.microsoft.com/office/drawing/2014/main" id="{D5D2B756-A709-C116-47C0-A9FBD63CB62F}"/>
              </a:ext>
            </a:extLst>
          </p:cNvPr>
          <p:cNvSpPr/>
          <p:nvPr/>
        </p:nvSpPr>
        <p:spPr>
          <a:xfrm rot="19200000">
            <a:off x="3832683" y="4320158"/>
            <a:ext cx="838200" cy="1143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19" name="Arrow: Right 18">
            <a:extLst>
              <a:ext uri="{FF2B5EF4-FFF2-40B4-BE49-F238E27FC236}">
                <a16:creationId xmlns:a16="http://schemas.microsoft.com/office/drawing/2014/main" id="{E9560EBD-3F9A-F888-4619-8AA309D0FE9D}"/>
              </a:ext>
            </a:extLst>
          </p:cNvPr>
          <p:cNvSpPr/>
          <p:nvPr/>
        </p:nvSpPr>
        <p:spPr>
          <a:xfrm rot="16260000">
            <a:off x="5680507" y="4690817"/>
            <a:ext cx="838200" cy="1016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33"/>
          </a:p>
        </p:txBody>
      </p:sp>
      <p:sp>
        <p:nvSpPr>
          <p:cNvPr id="20" name="Arrow: Right 19">
            <a:extLst>
              <a:ext uri="{FF2B5EF4-FFF2-40B4-BE49-F238E27FC236}">
                <a16:creationId xmlns:a16="http://schemas.microsoft.com/office/drawing/2014/main" id="{A66799A9-0F3D-5080-1CCA-C7F3EC9FE9E7}"/>
              </a:ext>
            </a:extLst>
          </p:cNvPr>
          <p:cNvSpPr/>
          <p:nvPr/>
        </p:nvSpPr>
        <p:spPr>
          <a:xfrm rot="13080000">
            <a:off x="7588993" y="4363333"/>
            <a:ext cx="863600" cy="1270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33"/>
          </a:p>
        </p:txBody>
      </p:sp>
      <p:pic>
        <p:nvPicPr>
          <p:cNvPr id="3" name="Picture 4" descr="VDH_logo_smaller.png">
            <a:extLst>
              <a:ext uri="{FF2B5EF4-FFF2-40B4-BE49-F238E27FC236}">
                <a16:creationId xmlns:a16="http://schemas.microsoft.com/office/drawing/2014/main" id="{7EB48D8C-072A-A10D-5FB5-7629A49BB374}"/>
              </a:ext>
            </a:extLst>
          </p:cNvPr>
          <p:cNvPicPr>
            <a:picLocks noChangeAspect="1"/>
          </p:cNvPicPr>
          <p:nvPr/>
        </p:nvPicPr>
        <p:blipFill>
          <a:blip r:embed="rId8"/>
          <a:stretch>
            <a:fillRect/>
          </a:stretch>
        </p:blipFill>
        <p:spPr>
          <a:xfrm>
            <a:off x="7923425" y="5009845"/>
            <a:ext cx="2843242" cy="562934"/>
          </a:xfrm>
          <a:prstGeom prst="rect">
            <a:avLst/>
          </a:prstGeom>
        </p:spPr>
      </p:pic>
    </p:spTree>
    <p:extLst>
      <p:ext uri="{BB962C8B-B14F-4D97-AF65-F5344CB8AC3E}">
        <p14:creationId xmlns:p14="http://schemas.microsoft.com/office/powerpoint/2010/main" val="3676043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6AFD-6491-ADCA-6452-9645FDFC5E74}"/>
              </a:ext>
            </a:extLst>
          </p:cNvPr>
          <p:cNvSpPr>
            <a:spLocks noGrp="1"/>
          </p:cNvSpPr>
          <p:nvPr>
            <p:ph type="title"/>
          </p:nvPr>
        </p:nvSpPr>
        <p:spPr>
          <a:xfrm>
            <a:off x="359156" y="668537"/>
            <a:ext cx="11360800" cy="578249"/>
          </a:xfrm>
        </p:spPr>
        <p:txBody>
          <a:bodyPr/>
          <a:lstStyle/>
          <a:p>
            <a:r>
              <a:rPr lang="en-US" dirty="0">
                <a:latin typeface="Century Gothic" panose="020B0502020202020204" pitchFamily="34" charset="0"/>
                <a:cs typeface="Arial"/>
              </a:rPr>
              <a:t>Investigation</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C770065A-1DEA-52E1-9506-24111940E475}"/>
              </a:ext>
            </a:extLst>
          </p:cNvPr>
          <p:cNvSpPr>
            <a:spLocks noGrp="1"/>
          </p:cNvSpPr>
          <p:nvPr>
            <p:ph type="body" idx="1"/>
          </p:nvPr>
        </p:nvSpPr>
        <p:spPr>
          <a:xfrm>
            <a:off x="1738995" y="1571625"/>
            <a:ext cx="9972101" cy="5167822"/>
          </a:xfrm>
        </p:spPr>
        <p:txBody>
          <a:bodyPr>
            <a:normAutofit fontScale="85000" lnSpcReduction="20000"/>
          </a:bodyPr>
          <a:lstStyle/>
          <a:p>
            <a:pPr marL="456565" indent="-361315"/>
            <a:endParaRPr lang="en-US" sz="1900" dirty="0">
              <a:solidFill>
                <a:srgbClr val="000000"/>
              </a:solidFill>
              <a:latin typeface="Century Gothic" panose="020B0502020202020204" pitchFamily="34" charset="0"/>
              <a:cs typeface="Arial"/>
            </a:endParaRPr>
          </a:p>
          <a:p>
            <a:pPr marL="438150" indent="-342900">
              <a:buSzPct val="100000"/>
            </a:pPr>
            <a:r>
              <a:rPr lang="en-US" sz="1900" dirty="0">
                <a:solidFill>
                  <a:srgbClr val="000000"/>
                </a:solidFill>
                <a:latin typeface="Century Gothic" panose="020B0502020202020204" pitchFamily="34" charset="0"/>
                <a:cs typeface="Arial"/>
              </a:rPr>
              <a:t>The Arlington County Public Health Division (ACPHD) led the investigation</a:t>
            </a:r>
            <a:endParaRPr lang="en-US" dirty="0">
              <a:latin typeface="Century Gothic" panose="020B0502020202020204" pitchFamily="34" charset="0"/>
            </a:endParaRPr>
          </a:p>
          <a:p>
            <a:pPr marL="913765" lvl="1" indent="-316865">
              <a:lnSpc>
                <a:spcPct val="114999"/>
              </a:lnSpc>
            </a:pPr>
            <a:r>
              <a:rPr lang="en-US" sz="1600" dirty="0">
                <a:solidFill>
                  <a:srgbClr val="000000"/>
                </a:solidFill>
                <a:latin typeface="Century Gothic" panose="020B0502020202020204" pitchFamily="34" charset="0"/>
                <a:cs typeface="Arial"/>
              </a:rPr>
              <a:t>Communicable Disease Program</a:t>
            </a:r>
          </a:p>
          <a:p>
            <a:pPr marL="1370965" lvl="2" indent="-316865">
              <a:lnSpc>
                <a:spcPct val="114999"/>
              </a:lnSpc>
            </a:pPr>
            <a:r>
              <a:rPr lang="en-US" sz="1600" dirty="0">
                <a:solidFill>
                  <a:srgbClr val="000000"/>
                </a:solidFill>
                <a:latin typeface="Century Gothic" panose="020B0502020202020204" pitchFamily="34" charset="0"/>
                <a:cs typeface="Arial"/>
              </a:rPr>
              <a:t>Designed case-control study to investigate outbreak</a:t>
            </a:r>
          </a:p>
          <a:p>
            <a:pPr marL="1370965" lvl="2" indent="-316865">
              <a:lnSpc>
                <a:spcPct val="114999"/>
              </a:lnSpc>
            </a:pPr>
            <a:r>
              <a:rPr lang="en-US" sz="1600" dirty="0">
                <a:solidFill>
                  <a:srgbClr val="000000"/>
                </a:solidFill>
                <a:latin typeface="Century Gothic" panose="020B0502020202020204" pitchFamily="34" charset="0"/>
                <a:cs typeface="Arial"/>
              </a:rPr>
              <a:t>Collected data through interviews with ill and well persons</a:t>
            </a:r>
          </a:p>
          <a:p>
            <a:pPr marL="1370965" lvl="2" indent="-316865">
              <a:lnSpc>
                <a:spcPct val="114999"/>
              </a:lnSpc>
            </a:pPr>
            <a:r>
              <a:rPr lang="en-US" sz="1600" dirty="0">
                <a:solidFill>
                  <a:srgbClr val="000000"/>
                </a:solidFill>
                <a:latin typeface="Century Gothic" panose="020B0502020202020204" pitchFamily="34" charset="0"/>
                <a:cs typeface="Arial"/>
              </a:rPr>
              <a:t>Cleaned and analyzed interview data using </a:t>
            </a:r>
            <a:r>
              <a:rPr lang="en-US" sz="1600" dirty="0" err="1">
                <a:solidFill>
                  <a:srgbClr val="000000"/>
                </a:solidFill>
                <a:latin typeface="Century Gothic" panose="020B0502020202020204" pitchFamily="34" charset="0"/>
                <a:cs typeface="Arial"/>
              </a:rPr>
              <a:t>RStudio</a:t>
            </a:r>
            <a:r>
              <a:rPr lang="en-US" sz="1600" dirty="0">
                <a:solidFill>
                  <a:srgbClr val="000000"/>
                </a:solidFill>
                <a:latin typeface="Century Gothic" panose="020B0502020202020204" pitchFamily="34" charset="0"/>
                <a:cs typeface="Arial"/>
              </a:rPr>
              <a:t> (2023) and SAS 9.4</a:t>
            </a:r>
          </a:p>
          <a:p>
            <a:pPr marL="913765" lvl="1" indent="-316865">
              <a:lnSpc>
                <a:spcPct val="114999"/>
              </a:lnSpc>
            </a:pPr>
            <a:r>
              <a:rPr lang="en-US" sz="1600" dirty="0">
                <a:solidFill>
                  <a:srgbClr val="000000"/>
                </a:solidFill>
                <a:latin typeface="Century Gothic" panose="020B0502020202020204" pitchFamily="34" charset="0"/>
                <a:cs typeface="Arial"/>
              </a:rPr>
              <a:t>Environmental Health Program</a:t>
            </a:r>
          </a:p>
          <a:p>
            <a:pPr marL="1370965" lvl="2" indent="-316865">
              <a:lnSpc>
                <a:spcPct val="114999"/>
              </a:lnSpc>
            </a:pPr>
            <a:r>
              <a:rPr lang="en-US" sz="1600" dirty="0">
                <a:solidFill>
                  <a:srgbClr val="000000"/>
                </a:solidFill>
                <a:latin typeface="Century Gothic" panose="020B0502020202020204" pitchFamily="34" charset="0"/>
                <a:cs typeface="Arial"/>
              </a:rPr>
              <a:t>Conducted multiple environmental assessments at Restaurant A to ensure compliance with food safety regulations and mitigate risk</a:t>
            </a:r>
          </a:p>
          <a:p>
            <a:pPr marL="1370965" lvl="2" indent="-316865">
              <a:lnSpc>
                <a:spcPct val="114999"/>
              </a:lnSpc>
            </a:pPr>
            <a:r>
              <a:rPr lang="en-US" sz="1600" dirty="0">
                <a:solidFill>
                  <a:srgbClr val="000000"/>
                </a:solidFill>
                <a:latin typeface="Century Gothic" panose="020B0502020202020204" pitchFamily="34" charset="0"/>
                <a:cs typeface="Arial"/>
              </a:rPr>
              <a:t>Solicited invoices for all meat products and supplier information</a:t>
            </a:r>
          </a:p>
          <a:p>
            <a:pPr marL="456565" indent="-361315">
              <a:lnSpc>
                <a:spcPct val="114999"/>
              </a:lnSpc>
              <a:buSzPts val="1400"/>
            </a:pPr>
            <a:endParaRPr lang="en-US" dirty="0">
              <a:solidFill>
                <a:srgbClr val="000000"/>
              </a:solidFill>
              <a:latin typeface="Century Gothic" panose="020B0502020202020204" pitchFamily="34" charset="0"/>
              <a:cs typeface="Arial"/>
            </a:endParaRPr>
          </a:p>
          <a:p>
            <a:pPr marL="438150" indent="-342900">
              <a:lnSpc>
                <a:spcPct val="114999"/>
              </a:lnSpc>
              <a:buSzPts val="1400"/>
            </a:pPr>
            <a:r>
              <a:rPr lang="en-US" sz="1900" dirty="0">
                <a:solidFill>
                  <a:srgbClr val="000000"/>
                </a:solidFill>
                <a:latin typeface="Century Gothic" panose="020B0502020202020204" pitchFamily="34" charset="0"/>
                <a:cs typeface="Arial"/>
              </a:rPr>
              <a:t>A REDCap survey was developed to obtain food history and signs/symptoms of illness from patrons.</a:t>
            </a:r>
          </a:p>
          <a:p>
            <a:pPr marL="95250" indent="0">
              <a:lnSpc>
                <a:spcPct val="114999"/>
              </a:lnSpc>
              <a:buSzPts val="1400"/>
              <a:buNone/>
            </a:pPr>
            <a:endParaRPr lang="en-US" dirty="0">
              <a:solidFill>
                <a:srgbClr val="000000"/>
              </a:solidFill>
              <a:latin typeface="Century Gothic" panose="020B0502020202020204" pitchFamily="34" charset="0"/>
              <a:cs typeface="Arial"/>
            </a:endParaRPr>
          </a:p>
          <a:p>
            <a:pPr marL="438150" indent="-342900">
              <a:lnSpc>
                <a:spcPct val="114999"/>
              </a:lnSpc>
              <a:buSzPts val="1400"/>
            </a:pPr>
            <a:r>
              <a:rPr lang="en-US" sz="1900" dirty="0">
                <a:solidFill>
                  <a:srgbClr val="000000"/>
                </a:solidFill>
                <a:latin typeface="Century Gothic" panose="020B0502020202020204" pitchFamily="34" charset="0"/>
                <a:cs typeface="Arial"/>
              </a:rPr>
              <a:t>The VA RRT performed traceback investigations of all available meat products.</a:t>
            </a:r>
          </a:p>
          <a:p>
            <a:pPr marL="913765" lvl="1" indent="-316865">
              <a:lnSpc>
                <a:spcPct val="114999"/>
              </a:lnSpc>
            </a:pPr>
            <a:r>
              <a:rPr lang="en-US" sz="1600" dirty="0">
                <a:solidFill>
                  <a:srgbClr val="000000"/>
                </a:solidFill>
                <a:latin typeface="Century Gothic" panose="020B0502020202020204" pitchFamily="34" charset="0"/>
                <a:cs typeface="Arial"/>
              </a:rPr>
              <a:t>Coordinated with the Virginia Department of Agriculture and Consumer Services (VDACS) Office of Meat and Poultry (OMPS) to collect raw beef samples for laboratory testing</a:t>
            </a:r>
          </a:p>
          <a:p>
            <a:pPr marL="913765" lvl="1" indent="-316865">
              <a:lnSpc>
                <a:spcPct val="114999"/>
              </a:lnSpc>
            </a:pPr>
            <a:r>
              <a:rPr lang="en-US" sz="1600" dirty="0">
                <a:solidFill>
                  <a:srgbClr val="000000"/>
                </a:solidFill>
                <a:latin typeface="Century Gothic" panose="020B0502020202020204" pitchFamily="34" charset="0"/>
                <a:cs typeface="Arial"/>
              </a:rPr>
              <a:t>Collaborated with the Maryland RRT</a:t>
            </a:r>
          </a:p>
          <a:p>
            <a:pPr marL="456565" indent="-361315">
              <a:lnSpc>
                <a:spcPct val="114999"/>
              </a:lnSpc>
              <a:buSzPts val="1400"/>
            </a:pPr>
            <a:endParaRPr lang="en-US" dirty="0">
              <a:solidFill>
                <a:srgbClr val="000000"/>
              </a:solidFill>
              <a:latin typeface="Century Gothic" panose="020B0502020202020204" pitchFamily="34" charset="0"/>
              <a:cs typeface="Arial"/>
            </a:endParaRPr>
          </a:p>
          <a:p>
            <a:pPr marL="438150" indent="-342900">
              <a:lnSpc>
                <a:spcPct val="114999"/>
              </a:lnSpc>
              <a:buSzPts val="1400"/>
            </a:pPr>
            <a:r>
              <a:rPr lang="en-US" sz="1900" dirty="0">
                <a:solidFill>
                  <a:srgbClr val="000000"/>
                </a:solidFill>
                <a:latin typeface="Century Gothic" panose="020B0502020202020204" pitchFamily="34" charset="0"/>
                <a:cs typeface="Arial"/>
              </a:rPr>
              <a:t>The VA Division of Consolidated Laboratory Services (DCLS) performed testing.</a:t>
            </a:r>
          </a:p>
          <a:p>
            <a:pPr marL="913765" lvl="1" indent="-316865">
              <a:lnSpc>
                <a:spcPct val="114999"/>
              </a:lnSpc>
            </a:pPr>
            <a:r>
              <a:rPr lang="en-US" sz="1600" dirty="0">
                <a:solidFill>
                  <a:srgbClr val="000000"/>
                </a:solidFill>
                <a:latin typeface="Century Gothic" panose="020B0502020202020204" pitchFamily="34" charset="0"/>
                <a:cs typeface="Arial"/>
              </a:rPr>
              <a:t>Cultured clinical specimens and performed WGS</a:t>
            </a:r>
          </a:p>
          <a:p>
            <a:pPr marL="913765" lvl="1" indent="-316865">
              <a:lnSpc>
                <a:spcPct val="114999"/>
              </a:lnSpc>
            </a:pPr>
            <a:r>
              <a:rPr lang="en-US" sz="1600" dirty="0">
                <a:solidFill>
                  <a:srgbClr val="000000"/>
                </a:solidFill>
                <a:latin typeface="Century Gothic" panose="020B0502020202020204" pitchFamily="34" charset="0"/>
                <a:cs typeface="Arial"/>
              </a:rPr>
              <a:t>Conducted food testing of leftover frozen </a:t>
            </a:r>
            <a:r>
              <a:rPr lang="en-US" sz="1600" dirty="0" err="1">
                <a:solidFill>
                  <a:srgbClr val="000000"/>
                </a:solidFill>
                <a:latin typeface="Century Gothic" panose="020B0502020202020204" pitchFamily="34" charset="0"/>
                <a:cs typeface="Arial"/>
              </a:rPr>
              <a:t>kurt</a:t>
            </a:r>
            <a:r>
              <a:rPr lang="en-US" sz="1600" dirty="0">
                <a:solidFill>
                  <a:srgbClr val="000000"/>
                </a:solidFill>
                <a:latin typeface="Century Gothic" panose="020B0502020202020204" pitchFamily="34" charset="0"/>
                <a:cs typeface="Arial"/>
              </a:rPr>
              <a:t> and </a:t>
            </a:r>
            <a:r>
              <a:rPr lang="en-US" sz="1600" dirty="0" err="1">
                <a:solidFill>
                  <a:srgbClr val="000000"/>
                </a:solidFill>
                <a:latin typeface="Century Gothic" panose="020B0502020202020204" pitchFamily="34" charset="0"/>
                <a:cs typeface="Arial"/>
              </a:rPr>
              <a:t>kitfo</a:t>
            </a:r>
            <a:r>
              <a:rPr lang="en-US" sz="1600" dirty="0">
                <a:solidFill>
                  <a:srgbClr val="000000"/>
                </a:solidFill>
                <a:latin typeface="Century Gothic" panose="020B0502020202020204" pitchFamily="34" charset="0"/>
                <a:cs typeface="Arial"/>
              </a:rPr>
              <a:t>, collected from an ill person's home, and samples from a single lot of frozen raw beef shanks collected directly from Restaurant A</a:t>
            </a:r>
          </a:p>
        </p:txBody>
      </p:sp>
      <p:sp>
        <p:nvSpPr>
          <p:cNvPr id="4" name="Slide Number Placeholder 3">
            <a:extLst>
              <a:ext uri="{FF2B5EF4-FFF2-40B4-BE49-F238E27FC236}">
                <a16:creationId xmlns:a16="http://schemas.microsoft.com/office/drawing/2014/main" id="{4CE8217C-17B3-27C7-C37C-453B77CC9BAD}"/>
              </a:ext>
            </a:extLst>
          </p:cNvPr>
          <p:cNvSpPr>
            <a:spLocks noGrp="1"/>
          </p:cNvSpPr>
          <p:nvPr>
            <p:ph type="sldNum" idx="4"/>
          </p:nvPr>
        </p:nvSpPr>
        <p:spPr/>
        <p:txBody>
          <a:bodyPr/>
          <a:lstStyle/>
          <a:p>
            <a:pPr algn="r"/>
            <a:fld id="{00000000-1234-1234-1234-123412341234}" type="slidenum">
              <a:rPr lang="en" smtClean="0"/>
              <a:pPr algn="r"/>
              <a:t>4</a:t>
            </a:fld>
            <a:endParaRPr lang="en"/>
          </a:p>
        </p:txBody>
      </p:sp>
      <p:pic>
        <p:nvPicPr>
          <p:cNvPr id="6" name="Picture 5">
            <a:extLst>
              <a:ext uri="{FF2B5EF4-FFF2-40B4-BE49-F238E27FC236}">
                <a16:creationId xmlns:a16="http://schemas.microsoft.com/office/drawing/2014/main" id="{FF7C4A87-9A77-CA9A-16A7-6FA2193FC8DF}"/>
              </a:ext>
            </a:extLst>
          </p:cNvPr>
          <p:cNvPicPr>
            <a:picLocks noChangeAspect="1"/>
          </p:cNvPicPr>
          <p:nvPr/>
        </p:nvPicPr>
        <p:blipFill>
          <a:blip r:embed="rId3"/>
          <a:stretch>
            <a:fillRect/>
          </a:stretch>
        </p:blipFill>
        <p:spPr>
          <a:xfrm>
            <a:off x="686104" y="2295778"/>
            <a:ext cx="948737" cy="800924"/>
          </a:xfrm>
          <a:prstGeom prst="rect">
            <a:avLst/>
          </a:prstGeom>
        </p:spPr>
      </p:pic>
      <p:pic>
        <p:nvPicPr>
          <p:cNvPr id="5" name="Picture 4">
            <a:extLst>
              <a:ext uri="{FF2B5EF4-FFF2-40B4-BE49-F238E27FC236}">
                <a16:creationId xmlns:a16="http://schemas.microsoft.com/office/drawing/2014/main" id="{6BF079F9-1D33-46F2-75C4-8EEC97F93A71}"/>
              </a:ext>
            </a:extLst>
          </p:cNvPr>
          <p:cNvPicPr>
            <a:picLocks noChangeAspect="1"/>
          </p:cNvPicPr>
          <p:nvPr/>
        </p:nvPicPr>
        <p:blipFill>
          <a:blip r:embed="rId4"/>
          <a:stretch>
            <a:fillRect/>
          </a:stretch>
        </p:blipFill>
        <p:spPr>
          <a:xfrm>
            <a:off x="776489" y="3654378"/>
            <a:ext cx="766561" cy="821393"/>
          </a:xfrm>
          <a:prstGeom prst="rect">
            <a:avLst/>
          </a:prstGeom>
        </p:spPr>
      </p:pic>
      <p:pic>
        <p:nvPicPr>
          <p:cNvPr id="9" name="Picture 8">
            <a:extLst>
              <a:ext uri="{FF2B5EF4-FFF2-40B4-BE49-F238E27FC236}">
                <a16:creationId xmlns:a16="http://schemas.microsoft.com/office/drawing/2014/main" id="{213096C7-2836-1A5A-8CDD-5770D7F52193}"/>
              </a:ext>
            </a:extLst>
          </p:cNvPr>
          <p:cNvPicPr>
            <a:picLocks noChangeAspect="1"/>
          </p:cNvPicPr>
          <p:nvPr/>
        </p:nvPicPr>
        <p:blipFill>
          <a:blip r:embed="rId5"/>
          <a:stretch>
            <a:fillRect/>
          </a:stretch>
        </p:blipFill>
        <p:spPr>
          <a:xfrm>
            <a:off x="862214" y="4689842"/>
            <a:ext cx="680836" cy="793710"/>
          </a:xfrm>
          <a:prstGeom prst="rect">
            <a:avLst/>
          </a:prstGeom>
        </p:spPr>
      </p:pic>
      <p:pic>
        <p:nvPicPr>
          <p:cNvPr id="10" name="Picture 9">
            <a:extLst>
              <a:ext uri="{FF2B5EF4-FFF2-40B4-BE49-F238E27FC236}">
                <a16:creationId xmlns:a16="http://schemas.microsoft.com/office/drawing/2014/main" id="{C67CD6CB-5AF9-28E6-3817-B7F1FAD63E8D}"/>
              </a:ext>
            </a:extLst>
          </p:cNvPr>
          <p:cNvPicPr>
            <a:picLocks noChangeAspect="1"/>
          </p:cNvPicPr>
          <p:nvPr/>
        </p:nvPicPr>
        <p:blipFill>
          <a:blip r:embed="rId6"/>
          <a:stretch>
            <a:fillRect/>
          </a:stretch>
        </p:blipFill>
        <p:spPr>
          <a:xfrm>
            <a:off x="686104" y="5643313"/>
            <a:ext cx="948737" cy="833058"/>
          </a:xfrm>
          <a:prstGeom prst="rect">
            <a:avLst/>
          </a:prstGeom>
        </p:spPr>
      </p:pic>
    </p:spTree>
    <p:extLst>
      <p:ext uri="{BB962C8B-B14F-4D97-AF65-F5344CB8AC3E}">
        <p14:creationId xmlns:p14="http://schemas.microsoft.com/office/powerpoint/2010/main" val="294950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1FF7-7F37-75D2-CF05-C3D4829A63A6}"/>
              </a:ext>
            </a:extLst>
          </p:cNvPr>
          <p:cNvSpPr>
            <a:spLocks noGrp="1"/>
          </p:cNvSpPr>
          <p:nvPr>
            <p:ph type="title"/>
          </p:nvPr>
        </p:nvSpPr>
        <p:spPr/>
        <p:txBody>
          <a:bodyPr/>
          <a:lstStyle/>
          <a:p>
            <a:r>
              <a:rPr lang="en-US" dirty="0">
                <a:latin typeface="Century Gothic" panose="020B0502020202020204" pitchFamily="34" charset="0"/>
                <a:cs typeface="Arial"/>
              </a:rPr>
              <a:t>Epidemiological Results</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91ABF4BC-78E1-9FD3-2483-B7546D33CB73}"/>
              </a:ext>
            </a:extLst>
          </p:cNvPr>
          <p:cNvSpPr>
            <a:spLocks noGrp="1"/>
          </p:cNvSpPr>
          <p:nvPr>
            <p:ph type="body" idx="1"/>
          </p:nvPr>
        </p:nvSpPr>
        <p:spPr>
          <a:xfrm>
            <a:off x="0" y="1976231"/>
            <a:ext cx="8032253" cy="4537585"/>
          </a:xfrm>
        </p:spPr>
        <p:txBody>
          <a:bodyPr>
            <a:normAutofit fontScale="70000" lnSpcReduction="20000"/>
          </a:bodyPr>
          <a:lstStyle/>
          <a:p>
            <a:pPr marL="456565" indent="-361315"/>
            <a:r>
              <a:rPr lang="en-US" sz="2900" dirty="0">
                <a:solidFill>
                  <a:schemeClr val="tx1"/>
                </a:solidFill>
                <a:latin typeface="Century Gothic" panose="020B0502020202020204" pitchFamily="34" charset="0"/>
                <a:cs typeface="Arial"/>
              </a:rPr>
              <a:t>The ACPHD led investigation involving Restaurant A:</a:t>
            </a:r>
          </a:p>
          <a:p>
            <a:pPr marL="913765" lvl="1" indent="-316865">
              <a:lnSpc>
                <a:spcPct val="114999"/>
              </a:lnSpc>
            </a:pPr>
            <a:r>
              <a:rPr lang="en-US" sz="2300" dirty="0">
                <a:solidFill>
                  <a:schemeClr val="tx1"/>
                </a:solidFill>
                <a:latin typeface="Century Gothic" panose="020B0502020202020204" pitchFamily="34" charset="0"/>
              </a:rPr>
              <a:t>91 ill persons met the outbreak case definition (43 lab confirmed; 17 were co-infected with STEC)</a:t>
            </a:r>
          </a:p>
          <a:p>
            <a:pPr marL="913765" lvl="1" indent="-316865">
              <a:lnSpc>
                <a:spcPct val="114999"/>
              </a:lnSpc>
            </a:pPr>
            <a:r>
              <a:rPr lang="en-US" sz="2300" dirty="0">
                <a:solidFill>
                  <a:schemeClr val="tx1"/>
                </a:solidFill>
                <a:latin typeface="Century Gothic" panose="020B0502020202020204" pitchFamily="34" charset="0"/>
              </a:rPr>
              <a:t>38 well persons (controls) were identified</a:t>
            </a:r>
          </a:p>
          <a:p>
            <a:pPr marL="913765" lvl="1" indent="-316865">
              <a:lnSpc>
                <a:spcPct val="114999"/>
              </a:lnSpc>
            </a:pPr>
            <a:r>
              <a:rPr lang="en-US" sz="2300" dirty="0">
                <a:solidFill>
                  <a:schemeClr val="tx1"/>
                </a:solidFill>
                <a:latin typeface="Century Gothic" panose="020B0502020202020204" pitchFamily="34" charset="0"/>
              </a:rPr>
              <a:t>96% of ill persons (cases) reported consuming raw beef dishes at Restaurant A, served from July 27 – July 31, 2023</a:t>
            </a:r>
          </a:p>
          <a:p>
            <a:pPr marL="913765" lvl="1" indent="-316865">
              <a:lnSpc>
                <a:spcPct val="114999"/>
              </a:lnSpc>
            </a:pPr>
            <a:r>
              <a:rPr lang="en-US" sz="2300" dirty="0">
                <a:solidFill>
                  <a:schemeClr val="tx1"/>
                </a:solidFill>
                <a:latin typeface="Century Gothic" panose="020B0502020202020204" pitchFamily="34" charset="0"/>
              </a:rPr>
              <a:t>OR = 9.82 (95% CI 2.69-45.36) for consumption of raw beef dishes</a:t>
            </a:r>
          </a:p>
          <a:p>
            <a:pPr marL="913765" lvl="1" indent="-316865">
              <a:lnSpc>
                <a:spcPct val="114999"/>
              </a:lnSpc>
            </a:pPr>
            <a:endParaRPr lang="en-US" dirty="0">
              <a:solidFill>
                <a:schemeClr val="tx1"/>
              </a:solidFill>
              <a:latin typeface="Century Gothic" panose="020B0502020202020204" pitchFamily="34" charset="0"/>
            </a:endParaRPr>
          </a:p>
          <a:p>
            <a:pPr marL="913765" lvl="1" indent="-316865">
              <a:lnSpc>
                <a:spcPct val="114999"/>
              </a:lnSpc>
            </a:pPr>
            <a:endParaRPr lang="en-US" dirty="0">
              <a:solidFill>
                <a:schemeClr val="tx1"/>
              </a:solidFill>
              <a:latin typeface="Century Gothic" panose="020B0502020202020204" pitchFamily="34" charset="0"/>
            </a:endParaRPr>
          </a:p>
          <a:p>
            <a:pPr marL="456565" indent="-361315">
              <a:lnSpc>
                <a:spcPct val="114999"/>
              </a:lnSpc>
            </a:pPr>
            <a:r>
              <a:rPr lang="en-US" sz="2900" dirty="0">
                <a:solidFill>
                  <a:schemeClr val="tx1"/>
                </a:solidFill>
                <a:latin typeface="Century Gothic" panose="020B0502020202020204" pitchFamily="34" charset="0"/>
                <a:cs typeface="Arial"/>
              </a:rPr>
              <a:t>Multistate cluster of cases identified via </a:t>
            </a:r>
            <a:r>
              <a:rPr lang="en-US" sz="2900" dirty="0" err="1">
                <a:solidFill>
                  <a:schemeClr val="tx1"/>
                </a:solidFill>
                <a:latin typeface="Century Gothic" panose="020B0502020202020204" pitchFamily="34" charset="0"/>
                <a:cs typeface="Arial"/>
              </a:rPr>
              <a:t>PulseNet</a:t>
            </a:r>
            <a:r>
              <a:rPr lang="en-US" sz="2900" dirty="0">
                <a:solidFill>
                  <a:schemeClr val="tx1"/>
                </a:solidFill>
                <a:latin typeface="Century Gothic" panose="020B0502020202020204" pitchFamily="34" charset="0"/>
                <a:cs typeface="Arial"/>
              </a:rPr>
              <a:t> national laboratory network:</a:t>
            </a:r>
          </a:p>
          <a:p>
            <a:pPr marL="913765" lvl="1" indent="-316865">
              <a:lnSpc>
                <a:spcPct val="114999"/>
              </a:lnSpc>
              <a:buSzPts val="2100"/>
            </a:pPr>
            <a:r>
              <a:rPr lang="en-US" sz="2300" dirty="0">
                <a:solidFill>
                  <a:schemeClr val="tx1"/>
                </a:solidFill>
                <a:latin typeface="Century Gothic" panose="020B0502020202020204" pitchFamily="34" charset="0"/>
                <a:cs typeface="Arial"/>
              </a:rPr>
              <a:t>Included 98 isolates from ill persons in 14 states</a:t>
            </a:r>
          </a:p>
          <a:p>
            <a:pPr marL="913765" lvl="1" indent="-316865">
              <a:lnSpc>
                <a:spcPct val="114999"/>
              </a:lnSpc>
              <a:buSzPts val="2100"/>
            </a:pPr>
            <a:r>
              <a:rPr lang="en-US" sz="2300" dirty="0">
                <a:solidFill>
                  <a:schemeClr val="tx1"/>
                </a:solidFill>
                <a:latin typeface="Century Gothic" panose="020B0502020202020204" pitchFamily="34" charset="0"/>
                <a:cs typeface="Arial"/>
              </a:rPr>
              <a:t>All matched the </a:t>
            </a:r>
            <a:r>
              <a:rPr lang="en-US" sz="2300" i="1" dirty="0">
                <a:solidFill>
                  <a:schemeClr val="tx1"/>
                </a:solidFill>
                <a:latin typeface="Century Gothic" panose="020B0502020202020204" pitchFamily="34" charset="0"/>
                <a:cs typeface="Arial"/>
              </a:rPr>
              <a:t>Salmonella</a:t>
            </a:r>
            <a:r>
              <a:rPr lang="en-US" sz="2300" dirty="0">
                <a:solidFill>
                  <a:schemeClr val="tx1"/>
                </a:solidFill>
                <a:latin typeface="Century Gothic" panose="020B0502020202020204" pitchFamily="34" charset="0"/>
                <a:cs typeface="Arial"/>
              </a:rPr>
              <a:t> Typhimurium outbreak strain, within 0-1 alleles via whole genome sequencing (WGS)</a:t>
            </a:r>
          </a:p>
          <a:p>
            <a:pPr marL="913765" lvl="1" indent="-316865">
              <a:lnSpc>
                <a:spcPct val="114999"/>
              </a:lnSpc>
              <a:buSzPts val="2100"/>
            </a:pPr>
            <a:r>
              <a:rPr lang="en-US" sz="2300" dirty="0">
                <a:solidFill>
                  <a:schemeClr val="tx1"/>
                </a:solidFill>
                <a:latin typeface="Century Gothic" panose="020B0502020202020204" pitchFamily="34" charset="0"/>
                <a:cs typeface="Arial"/>
              </a:rPr>
              <a:t>39% (N=36) of cluster cases reported exposure to Restaurant A </a:t>
            </a:r>
          </a:p>
        </p:txBody>
      </p:sp>
      <p:sp>
        <p:nvSpPr>
          <p:cNvPr id="4" name="Slide Number Placeholder 3">
            <a:extLst>
              <a:ext uri="{FF2B5EF4-FFF2-40B4-BE49-F238E27FC236}">
                <a16:creationId xmlns:a16="http://schemas.microsoft.com/office/drawing/2014/main" id="{DBBE8A27-A8B3-E43D-2D15-3663E4F5CF96}"/>
              </a:ext>
            </a:extLst>
          </p:cNvPr>
          <p:cNvSpPr>
            <a:spLocks noGrp="1"/>
          </p:cNvSpPr>
          <p:nvPr>
            <p:ph type="sldNum" idx="4"/>
          </p:nvPr>
        </p:nvSpPr>
        <p:spPr/>
        <p:txBody>
          <a:bodyPr/>
          <a:lstStyle/>
          <a:p>
            <a:pPr algn="r"/>
            <a:fld id="{00000000-1234-1234-1234-123412341234}" type="slidenum">
              <a:rPr lang="en" smtClean="0"/>
              <a:pPr algn="r"/>
              <a:t>5</a:t>
            </a:fld>
            <a:endParaRPr lang="en"/>
          </a:p>
        </p:txBody>
      </p:sp>
      <p:pic>
        <p:nvPicPr>
          <p:cNvPr id="6" name="Picture 5">
            <a:extLst>
              <a:ext uri="{FF2B5EF4-FFF2-40B4-BE49-F238E27FC236}">
                <a16:creationId xmlns:a16="http://schemas.microsoft.com/office/drawing/2014/main" id="{21D1F98C-A495-6486-1AB8-E5FDA98EA3C0}"/>
              </a:ext>
            </a:extLst>
          </p:cNvPr>
          <p:cNvPicPr>
            <a:picLocks noChangeAspect="1"/>
          </p:cNvPicPr>
          <p:nvPr/>
        </p:nvPicPr>
        <p:blipFill>
          <a:blip r:embed="rId3"/>
          <a:stretch>
            <a:fillRect/>
          </a:stretch>
        </p:blipFill>
        <p:spPr>
          <a:xfrm>
            <a:off x="7902370" y="4012371"/>
            <a:ext cx="2884311" cy="2165492"/>
          </a:xfrm>
          <a:prstGeom prst="rect">
            <a:avLst/>
          </a:prstGeom>
        </p:spPr>
      </p:pic>
      <p:pic>
        <p:nvPicPr>
          <p:cNvPr id="7" name="Picture 6">
            <a:extLst>
              <a:ext uri="{FF2B5EF4-FFF2-40B4-BE49-F238E27FC236}">
                <a16:creationId xmlns:a16="http://schemas.microsoft.com/office/drawing/2014/main" id="{2673AF5A-8DD7-2862-D38D-DBFDF8DFE26A}"/>
              </a:ext>
            </a:extLst>
          </p:cNvPr>
          <p:cNvPicPr>
            <a:picLocks noChangeAspect="1"/>
          </p:cNvPicPr>
          <p:nvPr/>
        </p:nvPicPr>
        <p:blipFill>
          <a:blip r:embed="rId4"/>
          <a:stretch>
            <a:fillRect/>
          </a:stretch>
        </p:blipFill>
        <p:spPr>
          <a:xfrm>
            <a:off x="8948253" y="1858809"/>
            <a:ext cx="2931348" cy="1855331"/>
          </a:xfrm>
          <a:prstGeom prst="rect">
            <a:avLst/>
          </a:prstGeom>
        </p:spPr>
      </p:pic>
    </p:spTree>
    <p:extLst>
      <p:ext uri="{BB962C8B-B14F-4D97-AF65-F5344CB8AC3E}">
        <p14:creationId xmlns:p14="http://schemas.microsoft.com/office/powerpoint/2010/main" val="253580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1FF7-7F37-75D2-CF05-C3D4829A63A6}"/>
              </a:ext>
            </a:extLst>
          </p:cNvPr>
          <p:cNvSpPr>
            <a:spLocks noGrp="1"/>
          </p:cNvSpPr>
          <p:nvPr>
            <p:ph type="title"/>
          </p:nvPr>
        </p:nvSpPr>
        <p:spPr/>
        <p:txBody>
          <a:bodyPr/>
          <a:lstStyle/>
          <a:p>
            <a:r>
              <a:rPr lang="en-US" dirty="0">
                <a:latin typeface="Century Gothic" panose="020B0502020202020204" pitchFamily="34" charset="0"/>
                <a:cs typeface="Arial"/>
              </a:rPr>
              <a:t>Epidemiological Results</a:t>
            </a:r>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DBBE8A27-A8B3-E43D-2D15-3663E4F5CF96}"/>
              </a:ext>
            </a:extLst>
          </p:cNvPr>
          <p:cNvSpPr>
            <a:spLocks noGrp="1"/>
          </p:cNvSpPr>
          <p:nvPr>
            <p:ph type="sldNum" idx="4"/>
          </p:nvPr>
        </p:nvSpPr>
        <p:spPr/>
        <p:txBody>
          <a:bodyPr/>
          <a:lstStyle/>
          <a:p>
            <a:pPr algn="r"/>
            <a:fld id="{00000000-1234-1234-1234-123412341234}" type="slidenum">
              <a:rPr lang="en" smtClean="0"/>
              <a:pPr algn="r"/>
              <a:t>6</a:t>
            </a:fld>
            <a:endParaRPr lang="en"/>
          </a:p>
        </p:txBody>
      </p:sp>
      <p:graphicFrame>
        <p:nvGraphicFramePr>
          <p:cNvPr id="6" name="Table 5">
            <a:extLst>
              <a:ext uri="{FF2B5EF4-FFF2-40B4-BE49-F238E27FC236}">
                <a16:creationId xmlns:a16="http://schemas.microsoft.com/office/drawing/2014/main" id="{E4B2E0C7-3692-3864-78F9-3EDFBFFD2B91}"/>
              </a:ext>
            </a:extLst>
          </p:cNvPr>
          <p:cNvGraphicFramePr>
            <a:graphicFrameLocks noGrp="1"/>
          </p:cNvGraphicFramePr>
          <p:nvPr>
            <p:extLst>
              <p:ext uri="{D42A27DB-BD31-4B8C-83A1-F6EECF244321}">
                <p14:modId xmlns:p14="http://schemas.microsoft.com/office/powerpoint/2010/main" val="2482383162"/>
              </p:ext>
            </p:extLst>
          </p:nvPr>
        </p:nvGraphicFramePr>
        <p:xfrm>
          <a:off x="6645569" y="2323629"/>
          <a:ext cx="5327936" cy="3714405"/>
        </p:xfrm>
        <a:graphic>
          <a:graphicData uri="http://schemas.openxmlformats.org/drawingml/2006/table">
            <a:tbl>
              <a:tblPr firstRow="1" bandRow="1">
                <a:tableStyleId>{5C22544A-7EE6-4342-B048-85BDC9FD1C3A}</a:tableStyleId>
              </a:tblPr>
              <a:tblGrid>
                <a:gridCol w="3150106">
                  <a:extLst>
                    <a:ext uri="{9D8B030D-6E8A-4147-A177-3AD203B41FA5}">
                      <a16:colId xmlns:a16="http://schemas.microsoft.com/office/drawing/2014/main" val="1153885160"/>
                    </a:ext>
                  </a:extLst>
                </a:gridCol>
                <a:gridCol w="2177830">
                  <a:extLst>
                    <a:ext uri="{9D8B030D-6E8A-4147-A177-3AD203B41FA5}">
                      <a16:colId xmlns:a16="http://schemas.microsoft.com/office/drawing/2014/main" val="2964749581"/>
                    </a:ext>
                  </a:extLst>
                </a:gridCol>
              </a:tblGrid>
              <a:tr h="306132">
                <a:tc>
                  <a:txBody>
                    <a:bodyPr/>
                    <a:lstStyle/>
                    <a:p>
                      <a:pPr marL="0" algn="l" rtl="0" eaLnBrk="1" latinLnBrk="0" hangingPunct="1">
                        <a:spcBef>
                          <a:spcPts val="0"/>
                        </a:spcBef>
                        <a:spcAft>
                          <a:spcPts val="0"/>
                        </a:spcAft>
                      </a:pPr>
                      <a:r>
                        <a:rPr lang="en-US" sz="1600" kern="1200">
                          <a:solidFill>
                            <a:srgbClr val="FFFFFF"/>
                          </a:solidFill>
                          <a:effectLst/>
                          <a:latin typeface="Century Gothic" panose="020B0502020202020204" pitchFamily="34" charset="0"/>
                        </a:rPr>
                        <a:t>Outcomes</a:t>
                      </a:r>
                      <a:endParaRPr lang="en-US" sz="1600">
                        <a:effectLst/>
                        <a:latin typeface="Century Gothic" panose="020B0502020202020204" pitchFamily="34" charset="0"/>
                      </a:endParaRPr>
                    </a:p>
                  </a:txBody>
                  <a:tcPr marL="0" marR="0" marT="0" marB="0" anchor="ctr">
                    <a:solidFill>
                      <a:srgbClr val="0070C0"/>
                    </a:solidFill>
                  </a:tcPr>
                </a:tc>
                <a:tc>
                  <a:txBody>
                    <a:bodyPr/>
                    <a:lstStyle/>
                    <a:p>
                      <a:pPr marL="0" algn="l" rtl="0" eaLnBrk="1" latinLnBrk="0" hangingPunct="1">
                        <a:spcBef>
                          <a:spcPts val="0"/>
                        </a:spcBef>
                        <a:spcAft>
                          <a:spcPts val="0"/>
                        </a:spcAft>
                      </a:pPr>
                      <a:r>
                        <a:rPr lang="en-US" sz="1600" kern="1200">
                          <a:solidFill>
                            <a:srgbClr val="FFFFFF"/>
                          </a:solidFill>
                          <a:effectLst/>
                          <a:latin typeface="Century Gothic" panose="020B0502020202020204" pitchFamily="34" charset="0"/>
                        </a:rPr>
                        <a:t>N (%)</a:t>
                      </a:r>
                      <a:endParaRPr lang="en-US" sz="1600">
                        <a:effectLst/>
                        <a:latin typeface="Century Gothic" panose="020B0502020202020204" pitchFamily="34" charset="0"/>
                      </a:endParaRPr>
                    </a:p>
                  </a:txBody>
                  <a:tcPr marL="0" marR="0" marT="0" marB="0" anchor="ctr">
                    <a:solidFill>
                      <a:srgbClr val="0070C0"/>
                    </a:solidFill>
                  </a:tcPr>
                </a:tc>
                <a:extLst>
                  <a:ext uri="{0D108BD9-81ED-4DB2-BD59-A6C34878D82A}">
                    <a16:rowId xmlns:a16="http://schemas.microsoft.com/office/drawing/2014/main" val="3264479034"/>
                  </a:ext>
                </a:extLst>
              </a:tr>
              <a:tr h="295928">
                <a:tc>
                  <a:txBody>
                    <a:bodyPr/>
                    <a:lstStyle/>
                    <a:p>
                      <a:pPr marL="0" algn="l" rtl="0" eaLnBrk="1" latinLnBrk="0" hangingPunct="1">
                        <a:spcBef>
                          <a:spcPts val="0"/>
                        </a:spcBef>
                        <a:spcAft>
                          <a:spcPts val="0"/>
                        </a:spcAft>
                      </a:pPr>
                      <a:r>
                        <a:rPr lang="en-US" sz="1400" kern="1200" dirty="0">
                          <a:solidFill>
                            <a:srgbClr val="000000"/>
                          </a:solidFill>
                          <a:effectLst/>
                          <a:latin typeface="Century Gothic" panose="020B0502020202020204" pitchFamily="34" charset="0"/>
                        </a:rPr>
                        <a:t>Total isolates</a:t>
                      </a:r>
                      <a:endParaRPr lang="en-US" sz="1400" dirty="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107: 98 (clinical), 9 (food)</a:t>
                      </a:r>
                      <a:endParaRPr lang="en-US" sz="1400">
                        <a:effectLst/>
                        <a:latin typeface="Century Gothic" panose="020B0502020202020204" pitchFamily="34" charset="0"/>
                      </a:endParaRPr>
                    </a:p>
                  </a:txBody>
                  <a:tcPr marL="0" marR="0" marT="0" marB="0" anchor="ctr"/>
                </a:tc>
                <a:extLst>
                  <a:ext uri="{0D108BD9-81ED-4DB2-BD59-A6C34878D82A}">
                    <a16:rowId xmlns:a16="http://schemas.microsoft.com/office/drawing/2014/main" val="3255488964"/>
                  </a:ext>
                </a:extLst>
              </a:tr>
              <a:tr h="295928">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     States involved</a:t>
                      </a:r>
                      <a:endParaRPr lang="en-US" sz="140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14</a:t>
                      </a:r>
                      <a:endParaRPr lang="en-US" sz="1400">
                        <a:effectLst/>
                        <a:latin typeface="Century Gothic" panose="020B0502020202020204" pitchFamily="34" charset="0"/>
                      </a:endParaRPr>
                    </a:p>
                  </a:txBody>
                  <a:tcPr marL="0" marR="0" marT="0" marB="0" anchor="ctr"/>
                </a:tc>
                <a:extLst>
                  <a:ext uri="{0D108BD9-81ED-4DB2-BD59-A6C34878D82A}">
                    <a16:rowId xmlns:a16="http://schemas.microsoft.com/office/drawing/2014/main" val="1682189227"/>
                  </a:ext>
                </a:extLst>
              </a:tr>
              <a:tr h="295928">
                <a:tc>
                  <a:txBody>
                    <a:bodyPr/>
                    <a:lstStyle/>
                    <a:p>
                      <a:pPr marL="0" algn="l" rtl="0" eaLnBrk="1" latinLnBrk="0" hangingPunct="1">
                        <a:spcBef>
                          <a:spcPts val="0"/>
                        </a:spcBef>
                        <a:spcAft>
                          <a:spcPts val="0"/>
                        </a:spcAft>
                      </a:pPr>
                      <a:r>
                        <a:rPr lang="en-US" sz="1400" kern="1200" dirty="0">
                          <a:solidFill>
                            <a:srgbClr val="000000"/>
                          </a:solidFill>
                          <a:effectLst/>
                          <a:latin typeface="Century Gothic" panose="020B0502020202020204" pitchFamily="34" charset="0"/>
                        </a:rPr>
                        <a:t>Onset dates</a:t>
                      </a:r>
                      <a:endParaRPr lang="en-US" sz="1400" dirty="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6/12/2023 - 8/31/2023</a:t>
                      </a:r>
                      <a:endParaRPr lang="en-US" sz="1400">
                        <a:effectLst/>
                        <a:latin typeface="Century Gothic" panose="020B0502020202020204" pitchFamily="34" charset="0"/>
                      </a:endParaRPr>
                    </a:p>
                  </a:txBody>
                  <a:tcPr marL="0" marR="0" marT="0" marB="0" anchor="ctr"/>
                </a:tc>
                <a:extLst>
                  <a:ext uri="{0D108BD9-81ED-4DB2-BD59-A6C34878D82A}">
                    <a16:rowId xmlns:a16="http://schemas.microsoft.com/office/drawing/2014/main" val="424821485"/>
                  </a:ext>
                </a:extLst>
              </a:tr>
              <a:tr h="448993">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Isolation (specimen collection) dates</a:t>
                      </a:r>
                      <a:endParaRPr lang="en-US" sz="140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6/15/2023 - 8/26/2023</a:t>
                      </a:r>
                      <a:endParaRPr lang="en-US" sz="1400">
                        <a:effectLst/>
                        <a:latin typeface="Century Gothic" panose="020B0502020202020204" pitchFamily="34" charset="0"/>
                      </a:endParaRPr>
                    </a:p>
                  </a:txBody>
                  <a:tcPr marL="0" marR="0" marT="0" marB="0" anchor="ctr"/>
                </a:tc>
                <a:extLst>
                  <a:ext uri="{0D108BD9-81ED-4DB2-BD59-A6C34878D82A}">
                    <a16:rowId xmlns:a16="http://schemas.microsoft.com/office/drawing/2014/main" val="756686352"/>
                  </a:ext>
                </a:extLst>
              </a:tr>
              <a:tr h="295928">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Age (Years)</a:t>
                      </a:r>
                      <a:endParaRPr lang="en-US" sz="140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0 - 78</a:t>
                      </a:r>
                      <a:endParaRPr lang="en-US" sz="1400">
                        <a:effectLst/>
                        <a:latin typeface="Century Gothic" panose="020B0502020202020204" pitchFamily="34" charset="0"/>
                      </a:endParaRPr>
                    </a:p>
                  </a:txBody>
                  <a:tcPr marL="0" marR="0" marT="0" marB="0" anchor="ctr"/>
                </a:tc>
                <a:extLst>
                  <a:ext uri="{0D108BD9-81ED-4DB2-BD59-A6C34878D82A}">
                    <a16:rowId xmlns:a16="http://schemas.microsoft.com/office/drawing/2014/main" val="1077732023"/>
                  </a:ext>
                </a:extLst>
              </a:tr>
              <a:tr h="295928">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     Median</a:t>
                      </a:r>
                      <a:endParaRPr lang="en-US" sz="140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35</a:t>
                      </a:r>
                      <a:endParaRPr lang="en-US" sz="1400">
                        <a:effectLst/>
                        <a:latin typeface="Century Gothic" panose="020B0502020202020204" pitchFamily="34" charset="0"/>
                      </a:endParaRPr>
                    </a:p>
                  </a:txBody>
                  <a:tcPr marL="0" marR="0" marT="0" marB="0" anchor="ctr"/>
                </a:tc>
                <a:extLst>
                  <a:ext uri="{0D108BD9-81ED-4DB2-BD59-A6C34878D82A}">
                    <a16:rowId xmlns:a16="http://schemas.microsoft.com/office/drawing/2014/main" val="186218757"/>
                  </a:ext>
                </a:extLst>
              </a:tr>
              <a:tr h="295928">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Reported sex</a:t>
                      </a:r>
                      <a:endParaRPr lang="en-US" sz="140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endParaRPr lang="en-US" sz="1400">
                        <a:effectLst/>
                        <a:latin typeface="Century Gothic" panose="020B0502020202020204" pitchFamily="34" charset="0"/>
                      </a:endParaRPr>
                    </a:p>
                  </a:txBody>
                  <a:tcPr marL="0" marR="0" marT="0" marB="0" anchor="ctr"/>
                </a:tc>
                <a:extLst>
                  <a:ext uri="{0D108BD9-81ED-4DB2-BD59-A6C34878D82A}">
                    <a16:rowId xmlns:a16="http://schemas.microsoft.com/office/drawing/2014/main" val="3859667370"/>
                  </a:ext>
                </a:extLst>
              </a:tr>
              <a:tr h="295928">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     Female</a:t>
                      </a:r>
                      <a:endParaRPr lang="en-US" sz="140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45 (46%)</a:t>
                      </a:r>
                      <a:endParaRPr lang="en-US" sz="1400">
                        <a:effectLst/>
                        <a:latin typeface="Century Gothic" panose="020B0502020202020204" pitchFamily="34" charset="0"/>
                      </a:endParaRPr>
                    </a:p>
                  </a:txBody>
                  <a:tcPr marL="0" marR="0" marT="0" marB="0" anchor="ctr"/>
                </a:tc>
                <a:extLst>
                  <a:ext uri="{0D108BD9-81ED-4DB2-BD59-A6C34878D82A}">
                    <a16:rowId xmlns:a16="http://schemas.microsoft.com/office/drawing/2014/main" val="4055444576"/>
                  </a:ext>
                </a:extLst>
              </a:tr>
              <a:tr h="295928">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     Male</a:t>
                      </a:r>
                      <a:endParaRPr lang="en-US" sz="140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52 (53%)</a:t>
                      </a:r>
                      <a:endParaRPr lang="en-US" sz="1400">
                        <a:effectLst/>
                        <a:latin typeface="Century Gothic" panose="020B0502020202020204" pitchFamily="34" charset="0"/>
                      </a:endParaRPr>
                    </a:p>
                  </a:txBody>
                  <a:tcPr marL="0" marR="0" marT="0" marB="0" anchor="ctr"/>
                </a:tc>
                <a:extLst>
                  <a:ext uri="{0D108BD9-81ED-4DB2-BD59-A6C34878D82A}">
                    <a16:rowId xmlns:a16="http://schemas.microsoft.com/office/drawing/2014/main" val="3557682689"/>
                  </a:ext>
                </a:extLst>
              </a:tr>
              <a:tr h="295928">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     Unknown</a:t>
                      </a:r>
                      <a:endParaRPr lang="en-US" sz="140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1 (1%)</a:t>
                      </a:r>
                      <a:endParaRPr lang="en-US" sz="1400">
                        <a:effectLst/>
                        <a:latin typeface="Century Gothic" panose="020B0502020202020204" pitchFamily="34" charset="0"/>
                      </a:endParaRPr>
                    </a:p>
                  </a:txBody>
                  <a:tcPr marL="0" marR="0" marT="0" marB="0" anchor="ctr"/>
                </a:tc>
                <a:extLst>
                  <a:ext uri="{0D108BD9-81ED-4DB2-BD59-A6C34878D82A}">
                    <a16:rowId xmlns:a16="http://schemas.microsoft.com/office/drawing/2014/main" val="2723438879"/>
                  </a:ext>
                </a:extLst>
              </a:tr>
              <a:tr h="295928">
                <a:tc>
                  <a:txBody>
                    <a:bodyPr/>
                    <a:lstStyle/>
                    <a:p>
                      <a:pPr marL="0" algn="l" rtl="0" eaLnBrk="1" latinLnBrk="0" hangingPunct="1">
                        <a:spcBef>
                          <a:spcPts val="0"/>
                        </a:spcBef>
                        <a:spcAft>
                          <a:spcPts val="0"/>
                        </a:spcAft>
                      </a:pPr>
                      <a:r>
                        <a:rPr lang="en-US" sz="1400" kern="1200">
                          <a:solidFill>
                            <a:srgbClr val="000000"/>
                          </a:solidFill>
                          <a:effectLst/>
                          <a:latin typeface="Century Gothic" panose="020B0502020202020204" pitchFamily="34" charset="0"/>
                        </a:rPr>
                        <a:t>Hospitalized</a:t>
                      </a:r>
                      <a:endParaRPr lang="en-US" sz="1400">
                        <a:effectLst/>
                        <a:latin typeface="Century Gothic" panose="020B0502020202020204" pitchFamily="34" charset="0"/>
                      </a:endParaRPr>
                    </a:p>
                  </a:txBody>
                  <a:tcPr marL="0" marR="0" marT="0" marB="0" anchor="ctr"/>
                </a:tc>
                <a:tc>
                  <a:txBody>
                    <a:bodyPr/>
                    <a:lstStyle/>
                    <a:p>
                      <a:pPr marL="0" algn="l" rtl="0" eaLnBrk="1" latinLnBrk="0" hangingPunct="1">
                        <a:spcBef>
                          <a:spcPts val="0"/>
                        </a:spcBef>
                        <a:spcAft>
                          <a:spcPts val="0"/>
                        </a:spcAft>
                      </a:pPr>
                      <a:r>
                        <a:rPr lang="en-US" sz="1400" kern="1200" dirty="0">
                          <a:solidFill>
                            <a:srgbClr val="000000"/>
                          </a:solidFill>
                          <a:effectLst/>
                          <a:latin typeface="Century Gothic" panose="020B0502020202020204" pitchFamily="34" charset="0"/>
                        </a:rPr>
                        <a:t>19 (19%)</a:t>
                      </a:r>
                      <a:endParaRPr lang="en-US" sz="1400" dirty="0">
                        <a:effectLst/>
                        <a:latin typeface="Century Gothic" panose="020B0502020202020204" pitchFamily="34" charset="0"/>
                      </a:endParaRPr>
                    </a:p>
                  </a:txBody>
                  <a:tcPr marL="0" marR="0" marT="0" marB="0" anchor="ctr"/>
                </a:tc>
                <a:extLst>
                  <a:ext uri="{0D108BD9-81ED-4DB2-BD59-A6C34878D82A}">
                    <a16:rowId xmlns:a16="http://schemas.microsoft.com/office/drawing/2014/main" val="550750527"/>
                  </a:ext>
                </a:extLst>
              </a:tr>
            </a:tbl>
          </a:graphicData>
        </a:graphic>
      </p:graphicFrame>
      <p:pic>
        <p:nvPicPr>
          <p:cNvPr id="7" name="Picture 6">
            <a:extLst>
              <a:ext uri="{FF2B5EF4-FFF2-40B4-BE49-F238E27FC236}">
                <a16:creationId xmlns:a16="http://schemas.microsoft.com/office/drawing/2014/main" id="{64697393-3499-CAD8-0D0F-1E5A1F86C013}"/>
              </a:ext>
            </a:extLst>
          </p:cNvPr>
          <p:cNvPicPr>
            <a:picLocks noChangeAspect="1"/>
          </p:cNvPicPr>
          <p:nvPr/>
        </p:nvPicPr>
        <p:blipFill>
          <a:blip r:embed="rId3"/>
          <a:stretch>
            <a:fillRect/>
          </a:stretch>
        </p:blipFill>
        <p:spPr>
          <a:xfrm>
            <a:off x="171215" y="2413452"/>
            <a:ext cx="6233346" cy="3667987"/>
          </a:xfrm>
          <a:prstGeom prst="rect">
            <a:avLst/>
          </a:prstGeom>
        </p:spPr>
      </p:pic>
      <p:sp>
        <p:nvSpPr>
          <p:cNvPr id="3" name="TextBox 2">
            <a:extLst>
              <a:ext uri="{FF2B5EF4-FFF2-40B4-BE49-F238E27FC236}">
                <a16:creationId xmlns:a16="http://schemas.microsoft.com/office/drawing/2014/main" id="{3E888CD4-0BED-B975-5DFA-0E74E8230C2A}"/>
              </a:ext>
            </a:extLst>
          </p:cNvPr>
          <p:cNvSpPr txBox="1"/>
          <p:nvPr/>
        </p:nvSpPr>
        <p:spPr>
          <a:xfrm>
            <a:off x="218495" y="1911918"/>
            <a:ext cx="63076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panose="020B0502020202020204" pitchFamily="34" charset="0"/>
                <a:cs typeface="Arial"/>
              </a:rPr>
              <a:t>Multistate </a:t>
            </a:r>
            <a:r>
              <a:rPr lang="en-US" sz="1400" b="1" i="1" dirty="0">
                <a:latin typeface="Century Gothic" panose="020B0502020202020204" pitchFamily="34" charset="0"/>
                <a:cs typeface="Arial"/>
              </a:rPr>
              <a:t>S</a:t>
            </a:r>
            <a:r>
              <a:rPr lang="en-US" sz="1400" b="1" dirty="0">
                <a:latin typeface="Century Gothic" panose="020B0502020202020204" pitchFamily="34" charset="0"/>
                <a:cs typeface="Arial"/>
              </a:rPr>
              <a:t>. Typhimurium Cluster Cases by Illness Onset and Isolation Dates (N=98)</a:t>
            </a:r>
            <a:endParaRPr lang="en-US" sz="1600" b="1" dirty="0">
              <a:latin typeface="Century Gothic" panose="020B0502020202020204" pitchFamily="34" charset="0"/>
            </a:endParaRPr>
          </a:p>
        </p:txBody>
      </p:sp>
      <p:sp>
        <p:nvSpPr>
          <p:cNvPr id="5" name="TextBox 4">
            <a:extLst>
              <a:ext uri="{FF2B5EF4-FFF2-40B4-BE49-F238E27FC236}">
                <a16:creationId xmlns:a16="http://schemas.microsoft.com/office/drawing/2014/main" id="{C865B569-4DAC-BF4A-7A67-514A828BEF83}"/>
              </a:ext>
            </a:extLst>
          </p:cNvPr>
          <p:cNvSpPr txBox="1"/>
          <p:nvPr/>
        </p:nvSpPr>
        <p:spPr>
          <a:xfrm>
            <a:off x="6784622" y="2015066"/>
            <a:ext cx="50480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panose="020B0502020202020204" pitchFamily="34" charset="0"/>
                <a:cs typeface="Arial"/>
              </a:rPr>
              <a:t>Multistate </a:t>
            </a:r>
            <a:r>
              <a:rPr lang="en-US" sz="1400" b="1" i="1" dirty="0">
                <a:latin typeface="Century Gothic" panose="020B0502020202020204" pitchFamily="34" charset="0"/>
                <a:cs typeface="Arial"/>
              </a:rPr>
              <a:t>S</a:t>
            </a:r>
            <a:r>
              <a:rPr lang="en-US" sz="1400" b="1" dirty="0">
                <a:latin typeface="Century Gothic" panose="020B0502020202020204" pitchFamily="34" charset="0"/>
                <a:cs typeface="Arial"/>
              </a:rPr>
              <a:t>. Typhimurium Cluster Data (N=98)</a:t>
            </a:r>
          </a:p>
        </p:txBody>
      </p:sp>
      <p:cxnSp>
        <p:nvCxnSpPr>
          <p:cNvPr id="8" name="Straight Arrow Connector 7">
            <a:extLst>
              <a:ext uri="{FF2B5EF4-FFF2-40B4-BE49-F238E27FC236}">
                <a16:creationId xmlns:a16="http://schemas.microsoft.com/office/drawing/2014/main" id="{CA406D71-EA85-D149-C278-15D439D328A9}"/>
              </a:ext>
            </a:extLst>
          </p:cNvPr>
          <p:cNvCxnSpPr/>
          <p:nvPr/>
        </p:nvCxnSpPr>
        <p:spPr>
          <a:xfrm>
            <a:off x="3789900" y="2606304"/>
            <a:ext cx="256098" cy="308"/>
          </a:xfrm>
          <a:prstGeom prst="straightConnector1">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CC1D5D7-E55B-6C77-8FEE-42D4264B9470}"/>
              </a:ext>
            </a:extLst>
          </p:cNvPr>
          <p:cNvCxnSpPr/>
          <p:nvPr/>
        </p:nvCxnSpPr>
        <p:spPr>
          <a:xfrm>
            <a:off x="4030908" y="2480858"/>
            <a:ext cx="3505" cy="231228"/>
          </a:xfrm>
          <a:prstGeom prst="straightConnector1">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8D5AEB0-5DA3-2C32-BE4D-08FB2646417A}"/>
              </a:ext>
            </a:extLst>
          </p:cNvPr>
          <p:cNvCxnSpPr>
            <a:cxnSpLocks/>
          </p:cNvCxnSpPr>
          <p:nvPr/>
        </p:nvCxnSpPr>
        <p:spPr>
          <a:xfrm>
            <a:off x="3767191" y="2475295"/>
            <a:ext cx="3505" cy="231228"/>
          </a:xfrm>
          <a:prstGeom prst="straightConnector1">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C3A5E1-4619-068E-8832-6E02CDB582AF}"/>
              </a:ext>
            </a:extLst>
          </p:cNvPr>
          <p:cNvSpPr txBox="1"/>
          <p:nvPr/>
        </p:nvSpPr>
        <p:spPr>
          <a:xfrm>
            <a:off x="639601" y="2500459"/>
            <a:ext cx="342710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C00000"/>
                </a:solidFill>
                <a:latin typeface="Century Gothic" panose="020B0502020202020204" pitchFamily="34" charset="0"/>
                <a:cs typeface="Arial"/>
              </a:rPr>
              <a:t>Exposure period at Restaurant A: 7/27/23-7/31/23</a:t>
            </a:r>
            <a:endParaRPr lang="en-US" sz="100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346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033D-1D3C-7A81-9AA2-36AD4F872287}"/>
              </a:ext>
            </a:extLst>
          </p:cNvPr>
          <p:cNvSpPr>
            <a:spLocks noGrp="1"/>
          </p:cNvSpPr>
          <p:nvPr>
            <p:ph type="title"/>
          </p:nvPr>
        </p:nvSpPr>
        <p:spPr/>
        <p:txBody>
          <a:bodyPr/>
          <a:lstStyle/>
          <a:p>
            <a:r>
              <a:rPr lang="en-US" dirty="0">
                <a:latin typeface="Century Gothic" panose="020B0502020202020204" pitchFamily="34" charset="0"/>
                <a:cs typeface="Arial"/>
              </a:rPr>
              <a:t>Environmental Assessment and Traceback</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B5872F8D-EBB2-8D57-CF35-43A4393924D7}"/>
              </a:ext>
            </a:extLst>
          </p:cNvPr>
          <p:cNvSpPr>
            <a:spLocks noGrp="1"/>
          </p:cNvSpPr>
          <p:nvPr>
            <p:ph type="body" idx="1"/>
          </p:nvPr>
        </p:nvSpPr>
        <p:spPr>
          <a:xfrm>
            <a:off x="326996" y="1828800"/>
            <a:ext cx="6194273" cy="4555200"/>
          </a:xfrm>
        </p:spPr>
        <p:txBody>
          <a:bodyPr>
            <a:normAutofit/>
          </a:bodyPr>
          <a:lstStyle/>
          <a:p>
            <a:pPr marL="456565" indent="-361315">
              <a:lnSpc>
                <a:spcPct val="114999"/>
              </a:lnSpc>
            </a:pPr>
            <a:r>
              <a:rPr lang="en-US" sz="1600" dirty="0">
                <a:solidFill>
                  <a:schemeClr val="tx1"/>
                </a:solidFill>
                <a:latin typeface="Century Gothic" panose="020B0502020202020204" pitchFamily="34" charset="0"/>
                <a:cs typeface="Arial"/>
              </a:rPr>
              <a:t>Restaurant A had sourced meat from an unapproved vendor which was used in the </a:t>
            </a:r>
            <a:r>
              <a:rPr lang="en-US" sz="1600" dirty="0" err="1">
                <a:solidFill>
                  <a:schemeClr val="tx1"/>
                </a:solidFill>
                <a:latin typeface="Century Gothic" panose="020B0502020202020204" pitchFamily="34" charset="0"/>
                <a:cs typeface="Arial"/>
              </a:rPr>
              <a:t>kurt</a:t>
            </a:r>
            <a:r>
              <a:rPr lang="en-US" sz="1600" dirty="0">
                <a:solidFill>
                  <a:schemeClr val="tx1"/>
                </a:solidFill>
                <a:latin typeface="Century Gothic" panose="020B0502020202020204" pitchFamily="34" charset="0"/>
                <a:cs typeface="Arial"/>
              </a:rPr>
              <a:t> dishes served during the time cases reported eating at Restaurant A.</a:t>
            </a:r>
            <a:endParaRPr lang="en-US" sz="1600" dirty="0">
              <a:solidFill>
                <a:schemeClr val="tx1"/>
              </a:solidFill>
              <a:latin typeface="Century Gothic" panose="020B0502020202020204" pitchFamily="34" charset="0"/>
            </a:endParaRPr>
          </a:p>
          <a:p>
            <a:pPr marL="456565" indent="-361315">
              <a:lnSpc>
                <a:spcPct val="114999"/>
              </a:lnSpc>
            </a:pPr>
            <a:r>
              <a:rPr lang="en-US" sz="1600" dirty="0">
                <a:solidFill>
                  <a:schemeClr val="tx1"/>
                </a:solidFill>
                <a:latin typeface="Century Gothic" panose="020B0502020202020204" pitchFamily="34" charset="0"/>
                <a:cs typeface="Arial"/>
              </a:rPr>
              <a:t>Remediation activities were conducted at Restaurant A to help mitigate risk of further exposure to patrons:</a:t>
            </a:r>
          </a:p>
          <a:p>
            <a:pPr marL="913765" lvl="1" indent="-316865">
              <a:lnSpc>
                <a:spcPct val="114999"/>
              </a:lnSpc>
            </a:pPr>
            <a:r>
              <a:rPr lang="en-US" sz="1600" dirty="0">
                <a:solidFill>
                  <a:schemeClr val="tx1"/>
                </a:solidFill>
                <a:latin typeface="Century Gothic" panose="020B0502020202020204" pitchFamily="34" charset="0"/>
                <a:cs typeface="Arial"/>
              </a:rPr>
              <a:t>Deep cleaning and temporary removal of raw meat dishes from the menu.</a:t>
            </a:r>
          </a:p>
          <a:p>
            <a:pPr marL="456565" indent="-361315">
              <a:lnSpc>
                <a:spcPct val="114999"/>
              </a:lnSpc>
            </a:pPr>
            <a:r>
              <a:rPr lang="en-US" sz="1600" dirty="0">
                <a:solidFill>
                  <a:schemeClr val="tx1"/>
                </a:solidFill>
                <a:latin typeface="Century Gothic" panose="020B0502020202020204" pitchFamily="34" charset="0"/>
                <a:cs typeface="Arial"/>
              </a:rPr>
              <a:t>VDACS OMPS embargoed 375 lbs. of raw beef shanks from Restuarant A that did not have a USDA or VDACS stamp marking.</a:t>
            </a:r>
          </a:p>
          <a:p>
            <a:pPr marL="456565" indent="-361315">
              <a:lnSpc>
                <a:spcPct val="114999"/>
              </a:lnSpc>
            </a:pPr>
            <a:r>
              <a:rPr lang="en-US" sz="1600" dirty="0">
                <a:solidFill>
                  <a:schemeClr val="tx1"/>
                </a:solidFill>
                <a:latin typeface="Century Gothic" panose="020B0502020202020204" pitchFamily="34" charset="0"/>
                <a:cs typeface="Arial"/>
              </a:rPr>
              <a:t>This unapproved vendor had also distributed raw beef to another Ethiopian market in the NCR.</a:t>
            </a:r>
          </a:p>
          <a:p>
            <a:pPr marL="456565" indent="-361315">
              <a:lnSpc>
                <a:spcPct val="114999"/>
              </a:lnSpc>
            </a:pPr>
            <a:r>
              <a:rPr lang="en-US" sz="1600" dirty="0">
                <a:solidFill>
                  <a:schemeClr val="tx1"/>
                </a:solidFill>
                <a:latin typeface="Century Gothic" panose="020B0502020202020204" pitchFamily="34" charset="0"/>
                <a:cs typeface="Arial"/>
              </a:rPr>
              <a:t>USDA FSIS conducted an investigation into the unapproved vendor.</a:t>
            </a:r>
          </a:p>
          <a:p>
            <a:pPr marL="456565" indent="-361315">
              <a:lnSpc>
                <a:spcPct val="114999"/>
              </a:lnSpc>
            </a:pPr>
            <a:endParaRPr lang="en-US" sz="1600" dirty="0">
              <a:solidFill>
                <a:schemeClr val="tx1"/>
              </a:solidFill>
              <a:latin typeface="Century Gothic" panose="020B0502020202020204" pitchFamily="34" charset="0"/>
              <a:cs typeface="Arial"/>
            </a:endParaRPr>
          </a:p>
        </p:txBody>
      </p:sp>
      <p:sp>
        <p:nvSpPr>
          <p:cNvPr id="4" name="Slide Number Placeholder 3">
            <a:extLst>
              <a:ext uri="{FF2B5EF4-FFF2-40B4-BE49-F238E27FC236}">
                <a16:creationId xmlns:a16="http://schemas.microsoft.com/office/drawing/2014/main" id="{CF3D3340-059A-D86A-2FB7-E13022258A76}"/>
              </a:ext>
            </a:extLst>
          </p:cNvPr>
          <p:cNvSpPr>
            <a:spLocks noGrp="1"/>
          </p:cNvSpPr>
          <p:nvPr>
            <p:ph type="sldNum" idx="4"/>
          </p:nvPr>
        </p:nvSpPr>
        <p:spPr/>
        <p:txBody>
          <a:bodyPr/>
          <a:lstStyle/>
          <a:p>
            <a:pPr algn="r"/>
            <a:fld id="{00000000-1234-1234-1234-123412341234}" type="slidenum">
              <a:rPr lang="en" smtClean="0"/>
              <a:pPr algn="r"/>
              <a:t>7</a:t>
            </a:fld>
            <a:endParaRPr lang="en"/>
          </a:p>
        </p:txBody>
      </p:sp>
      <p:pic>
        <p:nvPicPr>
          <p:cNvPr id="5" name="Picture 4">
            <a:extLst>
              <a:ext uri="{FF2B5EF4-FFF2-40B4-BE49-F238E27FC236}">
                <a16:creationId xmlns:a16="http://schemas.microsoft.com/office/drawing/2014/main" id="{084881E6-B9AF-3776-EB92-BC25599F6CD2}"/>
              </a:ext>
            </a:extLst>
          </p:cNvPr>
          <p:cNvPicPr>
            <a:picLocks noChangeAspect="1"/>
          </p:cNvPicPr>
          <p:nvPr/>
        </p:nvPicPr>
        <p:blipFill>
          <a:blip r:embed="rId3"/>
          <a:stretch>
            <a:fillRect/>
          </a:stretch>
        </p:blipFill>
        <p:spPr>
          <a:xfrm>
            <a:off x="6633229" y="1533411"/>
            <a:ext cx="3025422" cy="2148163"/>
          </a:xfrm>
          <a:prstGeom prst="rect">
            <a:avLst/>
          </a:prstGeom>
        </p:spPr>
      </p:pic>
      <p:pic>
        <p:nvPicPr>
          <p:cNvPr id="6" name="Picture 5">
            <a:extLst>
              <a:ext uri="{FF2B5EF4-FFF2-40B4-BE49-F238E27FC236}">
                <a16:creationId xmlns:a16="http://schemas.microsoft.com/office/drawing/2014/main" id="{2DE209F9-B06E-EB01-7006-1F2A9AA044E2}"/>
              </a:ext>
            </a:extLst>
          </p:cNvPr>
          <p:cNvPicPr>
            <a:picLocks noChangeAspect="1"/>
          </p:cNvPicPr>
          <p:nvPr/>
        </p:nvPicPr>
        <p:blipFill>
          <a:blip r:embed="rId4"/>
          <a:stretch>
            <a:fillRect/>
          </a:stretch>
        </p:blipFill>
        <p:spPr>
          <a:xfrm>
            <a:off x="9258770" y="3883325"/>
            <a:ext cx="2743200" cy="2788461"/>
          </a:xfrm>
          <a:prstGeom prst="rect">
            <a:avLst/>
          </a:prstGeom>
        </p:spPr>
      </p:pic>
    </p:spTree>
    <p:extLst>
      <p:ext uri="{BB962C8B-B14F-4D97-AF65-F5344CB8AC3E}">
        <p14:creationId xmlns:p14="http://schemas.microsoft.com/office/powerpoint/2010/main" val="358055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6654-25AD-862A-A463-C4AA39E6ABC5}"/>
              </a:ext>
            </a:extLst>
          </p:cNvPr>
          <p:cNvSpPr>
            <a:spLocks noGrp="1"/>
          </p:cNvSpPr>
          <p:nvPr>
            <p:ph type="title"/>
          </p:nvPr>
        </p:nvSpPr>
        <p:spPr/>
        <p:txBody>
          <a:bodyPr/>
          <a:lstStyle/>
          <a:p>
            <a:r>
              <a:rPr lang="en-US" dirty="0">
                <a:latin typeface="Century Gothic" panose="020B0502020202020204" pitchFamily="34" charset="0"/>
                <a:cs typeface="Arial"/>
              </a:rPr>
              <a:t>Laboratory Results</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7FCD2DBF-F59F-E3BE-E1D3-04AE9CAE5661}"/>
              </a:ext>
            </a:extLst>
          </p:cNvPr>
          <p:cNvSpPr>
            <a:spLocks noGrp="1"/>
          </p:cNvSpPr>
          <p:nvPr>
            <p:ph type="body" idx="1"/>
          </p:nvPr>
        </p:nvSpPr>
        <p:spPr>
          <a:xfrm>
            <a:off x="62696" y="1808252"/>
            <a:ext cx="5706949" cy="4555200"/>
          </a:xfrm>
        </p:spPr>
        <p:txBody>
          <a:bodyPr>
            <a:normAutofit/>
          </a:bodyPr>
          <a:lstStyle/>
          <a:p>
            <a:pPr marL="456565" indent="-361315">
              <a:buSzPct val="100000"/>
            </a:pPr>
            <a:r>
              <a:rPr lang="en-US" dirty="0">
                <a:solidFill>
                  <a:schemeClr val="tx1"/>
                </a:solidFill>
                <a:latin typeface="Century Gothic" panose="020B0502020202020204" pitchFamily="34" charset="0"/>
                <a:cs typeface="Arial"/>
              </a:rPr>
              <a:t>DCLS performed clinical specimen testing and food testing of leftover frozen </a:t>
            </a:r>
            <a:r>
              <a:rPr lang="en-US" dirty="0" err="1">
                <a:solidFill>
                  <a:schemeClr val="tx1"/>
                </a:solidFill>
                <a:latin typeface="Century Gothic" panose="020B0502020202020204" pitchFamily="34" charset="0"/>
                <a:cs typeface="Arial"/>
              </a:rPr>
              <a:t>kurt</a:t>
            </a:r>
            <a:r>
              <a:rPr lang="en-US" dirty="0">
                <a:solidFill>
                  <a:schemeClr val="tx1"/>
                </a:solidFill>
                <a:latin typeface="Century Gothic" panose="020B0502020202020204" pitchFamily="34" charset="0"/>
                <a:cs typeface="Arial"/>
              </a:rPr>
              <a:t> and </a:t>
            </a:r>
            <a:r>
              <a:rPr lang="en-US" dirty="0" err="1">
                <a:solidFill>
                  <a:schemeClr val="tx1"/>
                </a:solidFill>
                <a:latin typeface="Century Gothic" panose="020B0502020202020204" pitchFamily="34" charset="0"/>
                <a:cs typeface="Arial"/>
              </a:rPr>
              <a:t>kitfo</a:t>
            </a:r>
            <a:r>
              <a:rPr lang="en-US" dirty="0">
                <a:solidFill>
                  <a:schemeClr val="tx1"/>
                </a:solidFill>
                <a:latin typeface="Century Gothic" panose="020B0502020202020204" pitchFamily="34" charset="0"/>
                <a:cs typeface="Arial"/>
              </a:rPr>
              <a:t> collected from an ill person's home and raw beef shanks collected from Restaurant A.</a:t>
            </a:r>
          </a:p>
          <a:p>
            <a:pPr marL="913765" lvl="1" indent="-316865">
              <a:lnSpc>
                <a:spcPct val="114999"/>
              </a:lnSpc>
            </a:pPr>
            <a:r>
              <a:rPr lang="en-US" sz="1600" dirty="0">
                <a:solidFill>
                  <a:schemeClr val="tx1"/>
                </a:solidFill>
                <a:latin typeface="Century Gothic" panose="020B0502020202020204" pitchFamily="34" charset="0"/>
                <a:cs typeface="Arial"/>
              </a:rPr>
              <a:t>Conducted WGS comparison for 45 clinical isolates and food isolates from 7 samples</a:t>
            </a:r>
          </a:p>
          <a:p>
            <a:pPr marL="456565" indent="-361315">
              <a:lnSpc>
                <a:spcPct val="114999"/>
              </a:lnSpc>
              <a:buSzPct val="100000"/>
            </a:pPr>
            <a:endParaRPr lang="en-US" dirty="0">
              <a:solidFill>
                <a:schemeClr val="tx1"/>
              </a:solidFill>
              <a:latin typeface="Century Gothic" panose="020B0502020202020204" pitchFamily="34" charset="0"/>
              <a:cs typeface="Arial"/>
            </a:endParaRPr>
          </a:p>
          <a:p>
            <a:pPr marL="456565" indent="-361315">
              <a:lnSpc>
                <a:spcPct val="114999"/>
              </a:lnSpc>
              <a:buSzPct val="100000"/>
            </a:pPr>
            <a:r>
              <a:rPr lang="en-US" dirty="0">
                <a:solidFill>
                  <a:schemeClr val="tx1"/>
                </a:solidFill>
                <a:latin typeface="Century Gothic" panose="020B0502020202020204" pitchFamily="34" charset="0"/>
                <a:cs typeface="Arial"/>
              </a:rPr>
              <a:t>The outbreak strain of </a:t>
            </a:r>
            <a:r>
              <a:rPr lang="en-US" i="1" dirty="0">
                <a:solidFill>
                  <a:schemeClr val="tx1"/>
                </a:solidFill>
                <a:latin typeface="Century Gothic" panose="020B0502020202020204" pitchFamily="34" charset="0"/>
                <a:cs typeface="Arial"/>
              </a:rPr>
              <a:t>S. </a:t>
            </a:r>
            <a:r>
              <a:rPr lang="en-US" dirty="0">
                <a:solidFill>
                  <a:schemeClr val="tx1"/>
                </a:solidFill>
                <a:latin typeface="Century Gothic" panose="020B0502020202020204" pitchFamily="34" charset="0"/>
                <a:cs typeface="Arial"/>
              </a:rPr>
              <a:t>Typhimurium was recovered from the leftover </a:t>
            </a:r>
            <a:r>
              <a:rPr lang="en-US" dirty="0" err="1">
                <a:solidFill>
                  <a:schemeClr val="tx1"/>
                </a:solidFill>
                <a:latin typeface="Century Gothic" panose="020B0502020202020204" pitchFamily="34" charset="0"/>
                <a:cs typeface="Arial"/>
              </a:rPr>
              <a:t>kurt</a:t>
            </a:r>
            <a:r>
              <a:rPr lang="en-US" dirty="0">
                <a:solidFill>
                  <a:schemeClr val="tx1"/>
                </a:solidFill>
                <a:latin typeface="Century Gothic" panose="020B0502020202020204" pitchFamily="34" charset="0"/>
                <a:cs typeface="Arial"/>
              </a:rPr>
              <a:t> and </a:t>
            </a:r>
            <a:r>
              <a:rPr lang="en-US" dirty="0" err="1">
                <a:solidFill>
                  <a:schemeClr val="tx1"/>
                </a:solidFill>
                <a:latin typeface="Century Gothic" panose="020B0502020202020204" pitchFamily="34" charset="0"/>
                <a:cs typeface="Arial"/>
              </a:rPr>
              <a:t>kitfo</a:t>
            </a:r>
            <a:r>
              <a:rPr lang="en-US" dirty="0">
                <a:solidFill>
                  <a:schemeClr val="tx1"/>
                </a:solidFill>
                <a:latin typeface="Century Gothic" panose="020B0502020202020204" pitchFamily="34" charset="0"/>
                <a:cs typeface="Arial"/>
              </a:rPr>
              <a:t>, and raw beef shanks.</a:t>
            </a:r>
          </a:p>
          <a:p>
            <a:pPr marL="456565" indent="-361315">
              <a:lnSpc>
                <a:spcPct val="114999"/>
              </a:lnSpc>
              <a:buSzPct val="100000"/>
            </a:pPr>
            <a:endParaRPr lang="en-US" dirty="0">
              <a:solidFill>
                <a:schemeClr val="tx1"/>
              </a:solidFill>
              <a:latin typeface="Century Gothic" panose="020B0502020202020204" pitchFamily="34" charset="0"/>
              <a:cs typeface="Arial"/>
            </a:endParaRPr>
          </a:p>
          <a:p>
            <a:pPr marL="456565" indent="-361315">
              <a:lnSpc>
                <a:spcPct val="114999"/>
              </a:lnSpc>
              <a:buSzPct val="100000"/>
            </a:pPr>
            <a:r>
              <a:rPr lang="en-US" dirty="0">
                <a:solidFill>
                  <a:schemeClr val="tx1"/>
                </a:solidFill>
                <a:latin typeface="Century Gothic" panose="020B0502020202020204" pitchFamily="34" charset="0"/>
                <a:cs typeface="Arial"/>
              </a:rPr>
              <a:t>All isolates were highly genetically related by WGS </a:t>
            </a:r>
            <a:r>
              <a:rPr lang="en-US" dirty="0" err="1">
                <a:solidFill>
                  <a:schemeClr val="tx1"/>
                </a:solidFill>
                <a:latin typeface="Century Gothic" panose="020B0502020202020204" pitchFamily="34" charset="0"/>
                <a:cs typeface="Arial"/>
              </a:rPr>
              <a:t>cgMLST</a:t>
            </a:r>
            <a:r>
              <a:rPr lang="en-US" dirty="0">
                <a:solidFill>
                  <a:schemeClr val="tx1"/>
                </a:solidFill>
                <a:latin typeface="Century Gothic" panose="020B0502020202020204" pitchFamily="34" charset="0"/>
                <a:cs typeface="Arial"/>
              </a:rPr>
              <a:t> analysis, within 0-1 differentiating alleles.</a:t>
            </a:r>
            <a:endParaRPr lang="en-US"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B010694-89FC-775F-A40B-4F18AAB41EDF}"/>
              </a:ext>
            </a:extLst>
          </p:cNvPr>
          <p:cNvSpPr>
            <a:spLocks noGrp="1"/>
          </p:cNvSpPr>
          <p:nvPr>
            <p:ph type="sldNum" idx="4"/>
          </p:nvPr>
        </p:nvSpPr>
        <p:spPr/>
        <p:txBody>
          <a:bodyPr/>
          <a:lstStyle/>
          <a:p>
            <a:pPr algn="r"/>
            <a:fld id="{00000000-1234-1234-1234-123412341234}" type="slidenum">
              <a:rPr lang="en" smtClean="0"/>
              <a:pPr algn="r"/>
              <a:t>8</a:t>
            </a:fld>
            <a:endParaRPr lang="en"/>
          </a:p>
        </p:txBody>
      </p:sp>
      <p:pic>
        <p:nvPicPr>
          <p:cNvPr id="5" name="Picture 4">
            <a:extLst>
              <a:ext uri="{FF2B5EF4-FFF2-40B4-BE49-F238E27FC236}">
                <a16:creationId xmlns:a16="http://schemas.microsoft.com/office/drawing/2014/main" id="{5CA47380-B921-85AD-B504-B0191AE2A13F}"/>
              </a:ext>
            </a:extLst>
          </p:cNvPr>
          <p:cNvPicPr>
            <a:picLocks noChangeAspect="1"/>
          </p:cNvPicPr>
          <p:nvPr/>
        </p:nvPicPr>
        <p:blipFill>
          <a:blip r:embed="rId3"/>
          <a:stretch>
            <a:fillRect/>
          </a:stretch>
        </p:blipFill>
        <p:spPr>
          <a:xfrm>
            <a:off x="5747088" y="2722994"/>
            <a:ext cx="6382216" cy="3133275"/>
          </a:xfrm>
          <a:prstGeom prst="rect">
            <a:avLst/>
          </a:prstGeom>
        </p:spPr>
      </p:pic>
      <p:sp>
        <p:nvSpPr>
          <p:cNvPr id="9" name="TextBox 8">
            <a:extLst>
              <a:ext uri="{FF2B5EF4-FFF2-40B4-BE49-F238E27FC236}">
                <a16:creationId xmlns:a16="http://schemas.microsoft.com/office/drawing/2014/main" id="{B0BDF127-4784-43F6-1995-B7935852C5E9}"/>
              </a:ext>
            </a:extLst>
          </p:cNvPr>
          <p:cNvSpPr txBox="1"/>
          <p:nvPr/>
        </p:nvSpPr>
        <p:spPr>
          <a:xfrm>
            <a:off x="6096000" y="2138219"/>
            <a:ext cx="57065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panose="020B0502020202020204" pitchFamily="34" charset="0"/>
                <a:cs typeface="Arial"/>
              </a:rPr>
              <a:t>Multistate </a:t>
            </a:r>
            <a:r>
              <a:rPr lang="en-US" sz="1600" b="1" i="1" dirty="0">
                <a:latin typeface="Century Gothic" panose="020B0502020202020204" pitchFamily="34" charset="0"/>
                <a:cs typeface="Arial"/>
              </a:rPr>
              <a:t>S</a:t>
            </a:r>
            <a:r>
              <a:rPr lang="en-US" sz="1600" b="1" dirty="0">
                <a:latin typeface="Century Gothic" panose="020B0502020202020204" pitchFamily="34" charset="0"/>
                <a:cs typeface="Arial"/>
              </a:rPr>
              <a:t>. Typhimurium Cluster Allele Comparison of Human and Food Isolates</a:t>
            </a:r>
          </a:p>
        </p:txBody>
      </p:sp>
    </p:spTree>
    <p:extLst>
      <p:ext uri="{BB962C8B-B14F-4D97-AF65-F5344CB8AC3E}">
        <p14:creationId xmlns:p14="http://schemas.microsoft.com/office/powerpoint/2010/main" val="10364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Text Placeholder 2"/>
          <p:cNvSpPr>
            <a:spLocks noGrp="1"/>
          </p:cNvSpPr>
          <p:nvPr>
            <p:ph type="body" idx="1"/>
          </p:nvPr>
        </p:nvSpPr>
        <p:spPr>
          <a:xfrm>
            <a:off x="1322962" y="1828799"/>
            <a:ext cx="10453437" cy="4907833"/>
          </a:xfrm>
        </p:spPr>
        <p:txBody>
          <a:bodyPr>
            <a:normAutofit lnSpcReduction="10000"/>
          </a:bodyPr>
          <a:lstStyle/>
          <a:p>
            <a:r>
              <a:rPr lang="en-US" sz="2000" dirty="0">
                <a:solidFill>
                  <a:schemeClr val="tx1"/>
                </a:solidFill>
                <a:latin typeface="Century Gothic" panose="020B0502020202020204" pitchFamily="34" charset="0"/>
              </a:rPr>
              <a:t>Epidemiologic analyses (odds ratios) are based on self-reported data – potential recall &amp; interview bias</a:t>
            </a:r>
          </a:p>
          <a:p>
            <a:pPr lvl="1"/>
            <a:r>
              <a:rPr lang="en-US" sz="1600" dirty="0">
                <a:solidFill>
                  <a:schemeClr val="tx1"/>
                </a:solidFill>
                <a:latin typeface="Century Gothic" panose="020B0502020202020204" pitchFamily="34" charset="0"/>
              </a:rPr>
              <a:t>Minimized by timely administration of case interviews, and by providing REDCap survey to all involved health departments to allow for standardized measures of exposure</a:t>
            </a:r>
          </a:p>
          <a:p>
            <a:endParaRPr lang="en-US" dirty="0">
              <a:solidFill>
                <a:schemeClr val="tx1"/>
              </a:solidFill>
              <a:latin typeface="Century Gothic" panose="020B0502020202020204" pitchFamily="34" charset="0"/>
            </a:endParaRPr>
          </a:p>
          <a:p>
            <a:r>
              <a:rPr lang="en-US" sz="2000" dirty="0">
                <a:solidFill>
                  <a:schemeClr val="tx1"/>
                </a:solidFill>
                <a:latin typeface="Century Gothic" panose="020B0502020202020204" pitchFamily="34" charset="0"/>
              </a:rPr>
              <a:t>Study design limited by outbreak setting; unable to conduct cohort study to calculate relative risk</a:t>
            </a:r>
          </a:p>
          <a:p>
            <a:pPr lvl="1"/>
            <a:r>
              <a:rPr lang="en-US" sz="1600" dirty="0">
                <a:solidFill>
                  <a:schemeClr val="tx1"/>
                </a:solidFill>
                <a:latin typeface="Century Gothic" panose="020B0502020202020204" pitchFamily="34" charset="0"/>
              </a:rPr>
              <a:t>Difficult to identify every individual who consumed food from Restaurant A over the exposure period</a:t>
            </a:r>
          </a:p>
          <a:p>
            <a:pPr lvl="1"/>
            <a:r>
              <a:rPr lang="en-US" sz="1600" dirty="0">
                <a:solidFill>
                  <a:schemeClr val="tx1"/>
                </a:solidFill>
                <a:latin typeface="Century Gothic" panose="020B0502020202020204" pitchFamily="34" charset="0"/>
              </a:rPr>
              <a:t>Case-control study allows us to calculate odds ratio, an estimate of relative risk</a:t>
            </a:r>
          </a:p>
          <a:p>
            <a:pPr marL="95247" indent="0">
              <a:buNone/>
            </a:pPr>
            <a:endParaRPr lang="en-US" dirty="0">
              <a:solidFill>
                <a:schemeClr val="tx1"/>
              </a:solidFill>
              <a:latin typeface="Century Gothic" panose="020B0502020202020204" pitchFamily="34" charset="0"/>
            </a:endParaRPr>
          </a:p>
          <a:p>
            <a:r>
              <a:rPr lang="en-US" sz="2000" dirty="0">
                <a:solidFill>
                  <a:schemeClr val="tx1"/>
                </a:solidFill>
                <a:latin typeface="Century Gothic" panose="020B0502020202020204" pitchFamily="34" charset="0"/>
              </a:rPr>
              <a:t>Small sample size and selection bias among controls; decreased power in effect measure estimates</a:t>
            </a:r>
          </a:p>
          <a:p>
            <a:pPr lvl="1"/>
            <a:r>
              <a:rPr lang="en-US" sz="1600" dirty="0">
                <a:solidFill>
                  <a:schemeClr val="tx1"/>
                </a:solidFill>
                <a:latin typeface="Century Gothic" panose="020B0502020202020204" pitchFamily="34" charset="0"/>
              </a:rPr>
              <a:t>Despite small number of controls, study yielded significant odds ratios</a:t>
            </a:r>
          </a:p>
          <a:p>
            <a:endParaRPr lang="en-US" dirty="0">
              <a:solidFill>
                <a:schemeClr val="tx1"/>
              </a:solidFill>
              <a:latin typeface="Century Gothic" panose="020B0502020202020204" pitchFamily="34" charset="0"/>
            </a:endParaRPr>
          </a:p>
          <a:p>
            <a:r>
              <a:rPr lang="en-US" sz="2000" dirty="0">
                <a:solidFill>
                  <a:schemeClr val="tx1"/>
                </a:solidFill>
                <a:latin typeface="Century Gothic" panose="020B0502020202020204" pitchFamily="34" charset="0"/>
              </a:rPr>
              <a:t>Language and/or cultural differences influencing exposure data collection</a:t>
            </a:r>
          </a:p>
          <a:p>
            <a:pPr lvl="1"/>
            <a:r>
              <a:rPr lang="en-US" sz="1600" dirty="0">
                <a:solidFill>
                  <a:schemeClr val="tx1"/>
                </a:solidFill>
                <a:latin typeface="Century Gothic" panose="020B0502020202020204" pitchFamily="34" charset="0"/>
              </a:rPr>
              <a:t>Minimized by inclusion of menu item descriptions in REDCap survey</a:t>
            </a:r>
          </a:p>
          <a:p>
            <a:pPr lvl="1"/>
            <a:r>
              <a:rPr lang="en-US" sz="1600" dirty="0">
                <a:solidFill>
                  <a:schemeClr val="tx1"/>
                </a:solidFill>
                <a:latin typeface="Century Gothic" panose="020B0502020202020204" pitchFamily="34" charset="0"/>
              </a:rPr>
              <a:t>Language interpretation offered as needed</a:t>
            </a:r>
          </a:p>
          <a:p>
            <a:pPr marL="95247" indent="0">
              <a:buNone/>
            </a:pPr>
            <a:endParaRPr lang="en-US" dirty="0">
              <a:latin typeface="Century Gothic" panose="020B0502020202020204" pitchFamily="34" charset="0"/>
            </a:endParaRPr>
          </a:p>
        </p:txBody>
      </p:sp>
      <p:sp>
        <p:nvSpPr>
          <p:cNvPr id="4" name="Slide Number Placeholder 3"/>
          <p:cNvSpPr>
            <a:spLocks noGrp="1"/>
          </p:cNvSpPr>
          <p:nvPr>
            <p:ph type="sldNum" idx="4"/>
          </p:nvPr>
        </p:nvSpPr>
        <p:spPr/>
        <p:txBody>
          <a:bodyPr/>
          <a:lstStyle/>
          <a:p>
            <a:pPr algn="r"/>
            <a:fld id="{00000000-1234-1234-1234-123412341234}" type="slidenum">
              <a:rPr lang="en" smtClean="0"/>
              <a:pPr algn="r"/>
              <a:t>9</a:t>
            </a:fld>
            <a:endParaRPr lang="en"/>
          </a:p>
        </p:txBody>
      </p:sp>
      <p:pic>
        <p:nvPicPr>
          <p:cNvPr id="5" name="Graphic 5" descr="Document with solid fill">
            <a:extLst>
              <a:ext uri="{FF2B5EF4-FFF2-40B4-BE49-F238E27FC236}">
                <a16:creationId xmlns:a16="http://schemas.microsoft.com/office/drawing/2014/main" id="{3469BD13-3D17-73A7-5E68-3383610115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237" y="2055955"/>
            <a:ext cx="831736" cy="831736"/>
          </a:xfrm>
          <a:prstGeom prst="rect">
            <a:avLst/>
          </a:prstGeom>
        </p:spPr>
      </p:pic>
      <p:pic>
        <p:nvPicPr>
          <p:cNvPr id="6" name="Graphic 7" descr="Internet with solid fill">
            <a:extLst>
              <a:ext uri="{FF2B5EF4-FFF2-40B4-BE49-F238E27FC236}">
                <a16:creationId xmlns:a16="http://schemas.microsoft.com/office/drawing/2014/main" id="{74814920-00A6-95DB-06E5-B335F0CE44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988" y="3114847"/>
            <a:ext cx="914400" cy="914400"/>
          </a:xfrm>
          <a:prstGeom prst="rect">
            <a:avLst/>
          </a:prstGeom>
        </p:spPr>
      </p:pic>
      <p:pic>
        <p:nvPicPr>
          <p:cNvPr id="7" name="Graphic 9" descr="Group of people outline">
            <a:extLst>
              <a:ext uri="{FF2B5EF4-FFF2-40B4-BE49-F238E27FC236}">
                <a16:creationId xmlns:a16="http://schemas.microsoft.com/office/drawing/2014/main" id="{2BA09711-2342-CBD6-D30B-0939A010A83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413" y="4282715"/>
            <a:ext cx="914400" cy="914400"/>
          </a:xfrm>
          <a:prstGeom prst="rect">
            <a:avLst/>
          </a:prstGeom>
        </p:spPr>
      </p:pic>
      <p:pic>
        <p:nvPicPr>
          <p:cNvPr id="8" name="Graphic 11" descr="Call center outline">
            <a:extLst>
              <a:ext uri="{FF2B5EF4-FFF2-40B4-BE49-F238E27FC236}">
                <a16:creationId xmlns:a16="http://schemas.microsoft.com/office/drawing/2014/main" id="{D8968367-947C-345B-AFAE-61A94E162CB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6237" y="5450583"/>
            <a:ext cx="787274" cy="787274"/>
          </a:xfrm>
          <a:prstGeom prst="rect">
            <a:avLst/>
          </a:prstGeom>
        </p:spPr>
      </p:pic>
    </p:spTree>
    <p:extLst>
      <p:ext uri="{BB962C8B-B14F-4D97-AF65-F5344CB8AC3E}">
        <p14:creationId xmlns:p14="http://schemas.microsoft.com/office/powerpoint/2010/main" val="3914687239"/>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2E8B6B9F-E18D-4BB9-BFE7-EC7B1C390CED}" vid="{5C28E7A8-9860-4E0B-9252-701FB195C1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1979</TotalTime>
  <Words>2499</Words>
  <Application>Microsoft Office PowerPoint</Application>
  <PresentationFormat>Widescreen</PresentationFormat>
  <Paragraphs>225</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Calibri Light</vt:lpstr>
      <vt:lpstr>Century Gothic</vt:lpstr>
      <vt:lpstr>Courier New</vt:lpstr>
      <vt:lpstr>Libre Franklin</vt:lpstr>
      <vt:lpstr>Libre Franklin SemiBold</vt:lpstr>
      <vt:lpstr>Roboto</vt:lpstr>
      <vt:lpstr>Verdana</vt:lpstr>
      <vt:lpstr>Wingdings</vt:lpstr>
      <vt:lpstr>Theme2</vt:lpstr>
      <vt:lpstr>Investigation of a Salmonellosis Outbreak Linked to Raw Beef Consumption – Virginia, 2023</vt:lpstr>
      <vt:lpstr>Background</vt:lpstr>
      <vt:lpstr>Virginia Rapid Response Team (RRT)</vt:lpstr>
      <vt:lpstr>Investigation</vt:lpstr>
      <vt:lpstr>Epidemiological Results</vt:lpstr>
      <vt:lpstr>Epidemiological Results</vt:lpstr>
      <vt:lpstr>Environmental Assessment and Traceback</vt:lpstr>
      <vt:lpstr>Laboratory Results</vt:lpstr>
      <vt:lpstr>Limitations</vt:lpstr>
      <vt:lpstr>Conclusions/Recommendations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Holloman, Kelsey (VDH)</dc:creator>
  <cp:lastModifiedBy>Sahill Patel</cp:lastModifiedBy>
  <cp:revision>12</cp:revision>
  <dcterms:created xsi:type="dcterms:W3CDTF">2023-11-17T18:37:50Z</dcterms:created>
  <dcterms:modified xsi:type="dcterms:W3CDTF">2024-01-30T21:55:39Z</dcterms:modified>
</cp:coreProperties>
</file>