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59" r:id="rId6"/>
    <p:sldId id="260" r:id="rId7"/>
    <p:sldId id="263" r:id="rId8"/>
    <p:sldId id="261" r:id="rId9"/>
    <p:sldId id="262" r:id="rId10"/>
    <p:sldId id="264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V+sQxi9sTd21Y7EJuh7MKpxPt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could be the cover page to our presentation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This is where I could talk about my personal sanitation stories</a:t>
            </a: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Getting into WASH can be hard, especially if it's a career change and you're not an engineer</a:t>
            </a: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India/Nepal/govt/media</a:t>
            </a:r>
            <a:endParaRPr/>
          </a:p>
        </p:txBody>
      </p:sp>
      <p:sp>
        <p:nvSpPr>
          <p:cNvPr id="138" name="Google Shape;13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Kenya</a:t>
            </a:r>
            <a:endParaRPr/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Ghana</a:t>
            </a:r>
            <a:endParaRPr/>
          </a:p>
        </p:txBody>
      </p:sp>
      <p:sp>
        <p:nvSpPr>
          <p:cNvPr id="131" name="Google Shape;13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thought I’d add a pic of you here, too, as our final pic</a:t>
            </a:r>
            <a:endParaRPr/>
          </a:p>
        </p:txBody>
      </p:sp>
      <p:sp>
        <p:nvSpPr>
          <p:cNvPr id="145" name="Google Shape;14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hyperlink" Target="http://www.flushwash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im@flushwash.org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Toilet graveyard at High Park | Toilography"/>
          <p:cNvPicPr preferRelativeResize="0"/>
          <p:nvPr/>
        </p:nvPicPr>
        <p:blipFill rotWithShape="1">
          <a:blip r:embed="rId3">
            <a:alphaModFix/>
          </a:blip>
          <a:srcRect l="34457"/>
          <a:stretch/>
        </p:blipFill>
        <p:spPr>
          <a:xfrm>
            <a:off x="6198780" y="0"/>
            <a:ext cx="599321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l="10142" t="23447" r="21883" b="1351"/>
          <a:stretch/>
        </p:blipFill>
        <p:spPr>
          <a:xfrm>
            <a:off x="-102782" y="0"/>
            <a:ext cx="619878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0"/>
            <a:ext cx="9144000" cy="167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Discussing Sanitation Similarities between the US and Developing World</a:t>
            </a:r>
            <a:br>
              <a:rPr lang="en-US" sz="3600" b="0" i="0"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</a:br>
            <a:endParaRPr sz="3600"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6081822"/>
            <a:ext cx="9144000" cy="77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dirty="0"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Roberta Hammond, PhD, RS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dirty="0"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Kimberly Worsham, MPA, MIWM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DD3371-29F3-4772-8C6A-AE101A02F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9" r="6847"/>
          <a:stretch/>
        </p:blipFill>
        <p:spPr>
          <a:xfrm>
            <a:off x="336696" y="-1"/>
            <a:ext cx="5454504" cy="6858000"/>
          </a:xfrm>
          <a:prstGeom prst="rect">
            <a:avLst/>
          </a:prstGeom>
        </p:spPr>
      </p:pic>
      <p:pic>
        <p:nvPicPr>
          <p:cNvPr id="147" name="Google Shape;147;p9"/>
          <p:cNvPicPr preferRelativeResize="0"/>
          <p:nvPr/>
        </p:nvPicPr>
        <p:blipFill rotWithShape="1">
          <a:blip r:embed="rId4">
            <a:alphaModFix/>
          </a:blip>
          <a:srcRect l="5012" r="15452"/>
          <a:stretch/>
        </p:blipFill>
        <p:spPr>
          <a:xfrm>
            <a:off x="6400800" y="0"/>
            <a:ext cx="545450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0854" y="4176196"/>
            <a:ext cx="5174394" cy="108160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"/>
          <p:cNvSpPr txBox="1"/>
          <p:nvPr/>
        </p:nvSpPr>
        <p:spPr>
          <a:xfrm>
            <a:off x="6400801" y="5395118"/>
            <a:ext cx="5791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kim@flushwash.org</a:t>
            </a:r>
            <a:b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www.flushwash.org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/>
          </a:p>
        </p:txBody>
      </p:sp>
      <p:sp>
        <p:nvSpPr>
          <p:cNvPr id="150" name="Google Shape;150;p9"/>
          <p:cNvSpPr txBox="1"/>
          <p:nvPr/>
        </p:nvSpPr>
        <p:spPr>
          <a:xfrm>
            <a:off x="1524000" y="1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Thank you for listening!</a:t>
            </a:r>
            <a:endParaRPr/>
          </a:p>
        </p:txBody>
      </p:sp>
      <p:sp>
        <p:nvSpPr>
          <p:cNvPr id="7" name="Google Shape;149;p9">
            <a:extLst>
              <a:ext uri="{FF2B5EF4-FFF2-40B4-BE49-F238E27FC236}">
                <a16:creationId xmlns:a16="http://schemas.microsoft.com/office/drawing/2014/main" id="{635FF4BD-D3F8-4AC0-AA4E-0B8A322580B0}"/>
              </a:ext>
            </a:extLst>
          </p:cNvPr>
          <p:cNvSpPr txBox="1"/>
          <p:nvPr/>
        </p:nvSpPr>
        <p:spPr>
          <a:xfrm>
            <a:off x="336695" y="5342864"/>
            <a:ext cx="5454502" cy="80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bertah456@gmail.com 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7FFDA-96FD-4E9D-837F-36D5F468A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9F935-E036-44A5-8EBA-1374F1F80B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4F787C-DB0E-43F0-AA94-B107763EF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0" b="16979"/>
          <a:stretch/>
        </p:blipFill>
        <p:spPr>
          <a:xfrm>
            <a:off x="7160576" y="1690688"/>
            <a:ext cx="4904066" cy="4986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6604B9-F07C-4886-A9BC-AA64F12A8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58" y="75000"/>
            <a:ext cx="5444101" cy="4083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C3009-E5EF-4A76-9306-E0BDD5A6A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143" y="910782"/>
            <a:ext cx="3965714" cy="4729298"/>
          </a:xfrm>
          <a:prstGeom prst="rect">
            <a:avLst/>
          </a:prstGeom>
        </p:spPr>
      </p:pic>
      <p:sp>
        <p:nvSpPr>
          <p:cNvPr id="7" name="Google Shape;107;p3">
            <a:extLst>
              <a:ext uri="{FF2B5EF4-FFF2-40B4-BE49-F238E27FC236}">
                <a16:creationId xmlns:a16="http://schemas.microsoft.com/office/drawing/2014/main" id="{11F7E51F-5C1D-4949-A195-63883E5FA05B}"/>
              </a:ext>
            </a:extLst>
          </p:cNvPr>
          <p:cNvSpPr txBox="1"/>
          <p:nvPr/>
        </p:nvSpPr>
        <p:spPr>
          <a:xfrm>
            <a:off x="1523999" y="-227806"/>
            <a:ext cx="9144000" cy="1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Meet Roberta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8195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l="18945" r="11328"/>
          <a:stretch/>
        </p:blipFill>
        <p:spPr>
          <a:xfrm>
            <a:off x="81644" y="104542"/>
            <a:ext cx="4617035" cy="440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 r="21366"/>
          <a:stretch/>
        </p:blipFill>
        <p:spPr>
          <a:xfrm>
            <a:off x="7493322" y="2454337"/>
            <a:ext cx="4617035" cy="440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 b="41958"/>
          <a:stretch/>
        </p:blipFill>
        <p:spPr>
          <a:xfrm>
            <a:off x="3603463" y="1610593"/>
            <a:ext cx="4699464" cy="363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1AB544-EE8A-4BB7-91CF-CA36419A7F24}"/>
              </a:ext>
            </a:extLst>
          </p:cNvPr>
          <p:cNvSpPr txBox="1"/>
          <p:nvPr/>
        </p:nvSpPr>
        <p:spPr>
          <a:xfrm>
            <a:off x="0" y="4200428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Pic Cred: </a:t>
            </a:r>
            <a:r>
              <a:rPr lang="en-US" dirty="0" err="1">
                <a:solidFill>
                  <a:schemeClr val="bg1"/>
                </a:solidFill>
              </a:rPr>
              <a:t>Maulin</a:t>
            </a:r>
            <a:r>
              <a:rPr lang="en-US" dirty="0">
                <a:solidFill>
                  <a:schemeClr val="bg1"/>
                </a:solidFill>
              </a:rPr>
              <a:t> Mehta</a:t>
            </a:r>
          </a:p>
        </p:txBody>
      </p:sp>
      <p:sp>
        <p:nvSpPr>
          <p:cNvPr id="6" name="Google Shape;107;p3">
            <a:extLst>
              <a:ext uri="{FF2B5EF4-FFF2-40B4-BE49-F238E27FC236}">
                <a16:creationId xmlns:a16="http://schemas.microsoft.com/office/drawing/2014/main" id="{076341B9-56A9-4BAD-8525-C1730AE3D9A9}"/>
              </a:ext>
            </a:extLst>
          </p:cNvPr>
          <p:cNvSpPr txBox="1"/>
          <p:nvPr/>
        </p:nvSpPr>
        <p:spPr>
          <a:xfrm>
            <a:off x="1523999" y="-227806"/>
            <a:ext cx="9144000" cy="1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Meet Kim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" y="1142998"/>
            <a:ext cx="5954235" cy="501658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1523999" y="-227806"/>
            <a:ext cx="9144000" cy="1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The US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A1044-255E-4B78-AC48-F5CDC6C52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13"/>
          <a:stretch/>
        </p:blipFill>
        <p:spPr>
          <a:xfrm>
            <a:off x="6095999" y="1142998"/>
            <a:ext cx="6096001" cy="4991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12F96-EC04-4DB9-AE50-905A36DCEC15}"/>
              </a:ext>
            </a:extLst>
          </p:cNvPr>
          <p:cNvSpPr txBox="1"/>
          <p:nvPr/>
        </p:nvSpPr>
        <p:spPr>
          <a:xfrm>
            <a:off x="9747100" y="5827208"/>
            <a:ext cx="2444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Pic Cred: Anytime Outhouse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C7F5F3-A505-4ABB-B3F6-0B6C81C756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434"/>
          <a:stretch/>
        </p:blipFill>
        <p:spPr>
          <a:xfrm>
            <a:off x="-2" y="1142998"/>
            <a:ext cx="2233078" cy="25783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 l="6395" r="5233"/>
          <a:stretch/>
        </p:blipFill>
        <p:spPr>
          <a:xfrm>
            <a:off x="1" y="652256"/>
            <a:ext cx="6751673" cy="555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99609-8B70-4396-A862-C9147181B8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83" r="21223"/>
          <a:stretch/>
        </p:blipFill>
        <p:spPr>
          <a:xfrm>
            <a:off x="6911163" y="652256"/>
            <a:ext cx="5280837" cy="5553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7DCF2C-497C-4185-8B8C-9FCCAEDC3A7D}"/>
              </a:ext>
            </a:extLst>
          </p:cNvPr>
          <p:cNvSpPr txBox="1"/>
          <p:nvPr/>
        </p:nvSpPr>
        <p:spPr>
          <a:xfrm>
            <a:off x="9576972" y="5827208"/>
            <a:ext cx="2614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Pic Cred: Matthew S Browning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B9EA3-B01B-45A9-9BC9-45DAA4B77A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22" t="12498" r="23410" b="6962"/>
          <a:stretch/>
        </p:blipFill>
        <p:spPr>
          <a:xfrm>
            <a:off x="9807134" y="652256"/>
            <a:ext cx="2384656" cy="2466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BAEF4-FE71-4FC9-842D-F1E171800D92}"/>
              </a:ext>
            </a:extLst>
          </p:cNvPr>
          <p:cNvSpPr txBox="1"/>
          <p:nvPr/>
        </p:nvSpPr>
        <p:spPr>
          <a:xfrm>
            <a:off x="10369752" y="2811235"/>
            <a:ext cx="1680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Pic Cred: </a:t>
            </a:r>
            <a:r>
              <a:rPr lang="en-US" dirty="0" err="1">
                <a:solidFill>
                  <a:schemeClr val="bg1"/>
                </a:solidFill>
              </a:rPr>
              <a:t>BigStock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Google Shape;107;p3">
            <a:extLst>
              <a:ext uri="{FF2B5EF4-FFF2-40B4-BE49-F238E27FC236}">
                <a16:creationId xmlns:a16="http://schemas.microsoft.com/office/drawing/2014/main" id="{E63CBEDE-BBBB-4B47-AAD4-107C61744C94}"/>
              </a:ext>
            </a:extLst>
          </p:cNvPr>
          <p:cNvSpPr txBox="1"/>
          <p:nvPr/>
        </p:nvSpPr>
        <p:spPr>
          <a:xfrm>
            <a:off x="1523999" y="-227806"/>
            <a:ext cx="9144000" cy="1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The US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857695" y="857694"/>
            <a:ext cx="6861546" cy="514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/>
          <p:cNvPicPr preferRelativeResize="0"/>
          <p:nvPr/>
        </p:nvPicPr>
        <p:blipFill rotWithShape="1">
          <a:blip r:embed="rId4">
            <a:alphaModFix/>
          </a:blip>
          <a:srcRect l="18088" r="7970"/>
          <a:stretch/>
        </p:blipFill>
        <p:spPr>
          <a:xfrm>
            <a:off x="5430834" y="0"/>
            <a:ext cx="67611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7;p3">
            <a:extLst>
              <a:ext uri="{FF2B5EF4-FFF2-40B4-BE49-F238E27FC236}">
                <a16:creationId xmlns:a16="http://schemas.microsoft.com/office/drawing/2014/main" id="{3B857D50-3D07-442B-AB26-789EA5E25DC5}"/>
              </a:ext>
            </a:extLst>
          </p:cNvPr>
          <p:cNvSpPr txBox="1"/>
          <p:nvPr/>
        </p:nvSpPr>
        <p:spPr>
          <a:xfrm>
            <a:off x="1523999" y="-227806"/>
            <a:ext cx="9144000" cy="1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The US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4534"/>
          <a:stretch/>
        </p:blipFill>
        <p:spPr>
          <a:xfrm>
            <a:off x="0" y="0"/>
            <a:ext cx="690053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19125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7;p6">
            <a:extLst>
              <a:ext uri="{FF2B5EF4-FFF2-40B4-BE49-F238E27FC236}">
                <a16:creationId xmlns:a16="http://schemas.microsoft.com/office/drawing/2014/main" id="{F3D295EF-BEE6-4628-8F92-11E99542F7F5}"/>
              </a:ext>
            </a:extLst>
          </p:cNvPr>
          <p:cNvSpPr txBox="1"/>
          <p:nvPr/>
        </p:nvSpPr>
        <p:spPr>
          <a:xfrm>
            <a:off x="1524000" y="0"/>
            <a:ext cx="9144000" cy="167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The Developing World: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highlight>
                  <a:srgbClr val="000000"/>
                </a:highlight>
              </a:rPr>
              <a:t>Indi</a:t>
            </a: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a</a:t>
            </a:r>
            <a:b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</a:br>
            <a:endParaRPr sz="3600" b="0" i="0" u="none" strike="noStrike" cap="none" dirty="0">
              <a:solidFill>
                <a:schemeClr val="lt1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l="25000"/>
          <a:stretch/>
        </p:blipFill>
        <p:spPr>
          <a:xfrm rot="10800000"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8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/>
          <p:nvPr/>
        </p:nvSpPr>
        <p:spPr>
          <a:xfrm>
            <a:off x="1524000" y="0"/>
            <a:ext cx="9144000" cy="167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The Developing World: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Kenya</a:t>
            </a:r>
            <a:b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</a:br>
            <a:endParaRPr sz="3600" b="0" i="0" u="none" strike="noStrike" cap="none" dirty="0">
              <a:solidFill>
                <a:schemeClr val="lt1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496829" y="1496829"/>
            <a:ext cx="6842643" cy="384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/>
          <p:cNvPicPr preferRelativeResize="0"/>
          <p:nvPr/>
        </p:nvPicPr>
        <p:blipFill rotWithShape="1">
          <a:blip r:embed="rId4">
            <a:alphaModFix/>
          </a:blip>
          <a:srcRect l="10154"/>
          <a:stretch/>
        </p:blipFill>
        <p:spPr>
          <a:xfrm>
            <a:off x="3976576" y="-15356"/>
            <a:ext cx="82154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7;p6">
            <a:extLst>
              <a:ext uri="{FF2B5EF4-FFF2-40B4-BE49-F238E27FC236}">
                <a16:creationId xmlns:a16="http://schemas.microsoft.com/office/drawing/2014/main" id="{7F96FFAE-8D0E-491C-B431-DE4639CF0EFB}"/>
              </a:ext>
            </a:extLst>
          </p:cNvPr>
          <p:cNvSpPr txBox="1"/>
          <p:nvPr/>
        </p:nvSpPr>
        <p:spPr>
          <a:xfrm>
            <a:off x="1524000" y="0"/>
            <a:ext cx="9144000" cy="167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The Developing World: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highlight>
                  <a:srgbClr val="000000"/>
                </a:highlight>
              </a:rPr>
              <a:t>Ghan</a:t>
            </a:r>
            <a: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a</a:t>
            </a:r>
            <a:br>
              <a:rPr lang="en-US" sz="3600" b="0" i="0" u="none" strike="noStrike" cap="none" dirty="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</a:br>
            <a:endParaRPr sz="3600" b="0" i="0" u="none" strike="noStrike" cap="none" dirty="0">
              <a:solidFill>
                <a:schemeClr val="lt1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165</Words>
  <Application>Microsoft Office PowerPoint</Application>
  <PresentationFormat>Widescreen</PresentationFormat>
  <Paragraphs>36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Discussing Sanitation Similarities between the US and Developing World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Discussing Sanitation Similarities between the US and Developing World </dc:title>
  <dc:creator>Kimberly Worsham</dc:creator>
  <cp:lastModifiedBy>Kimberly Worsham</cp:lastModifiedBy>
  <cp:revision>8</cp:revision>
  <dcterms:created xsi:type="dcterms:W3CDTF">2020-06-05T22:11:02Z</dcterms:created>
  <dcterms:modified xsi:type="dcterms:W3CDTF">2021-04-21T19:57:05Z</dcterms:modified>
</cp:coreProperties>
</file>