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66" r:id="rId6"/>
    <p:sldId id="265" r:id="rId7"/>
    <p:sldId id="264" r:id="rId8"/>
    <p:sldId id="268" r:id="rId9"/>
    <p:sldId id="267" r:id="rId10"/>
    <p:sldId id="270" r:id="rId11"/>
    <p:sldId id="263" r:id="rId12"/>
    <p:sldId id="269" r:id="rId13"/>
    <p:sldId id="261" r:id="rId14"/>
    <p:sldId id="25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5520FDF-7896-4A06-84B7-E364632A2098}" type="datetimeFigureOut">
              <a:rPr lang="en-US" smtClean="0"/>
              <a:t>10/25/2023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F71CABE-D4AA-4875-B110-6DFD545F0DE7}" type="slidenum">
              <a:rPr lang="en-US" smtClean="0"/>
              <a:t>‹#›</a:t>
            </a:fld>
            <a:endParaRPr lang="en-US"/>
          </a:p>
        </p:txBody>
      </p:sp>
    </p:spTree>
    <p:extLst>
      <p:ext uri="{BB962C8B-B14F-4D97-AF65-F5344CB8AC3E}">
        <p14:creationId xmlns:p14="http://schemas.microsoft.com/office/powerpoint/2010/main" val="782925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520FDF-7896-4A06-84B7-E364632A2098}"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F71CABE-D4AA-4875-B110-6DFD545F0DE7}" type="slidenum">
              <a:rPr lang="en-US" smtClean="0"/>
              <a:t>‹#›</a:t>
            </a:fld>
            <a:endParaRPr lang="en-US"/>
          </a:p>
        </p:txBody>
      </p:sp>
    </p:spTree>
    <p:extLst>
      <p:ext uri="{BB962C8B-B14F-4D97-AF65-F5344CB8AC3E}">
        <p14:creationId xmlns:p14="http://schemas.microsoft.com/office/powerpoint/2010/main" val="127133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5520FDF-7896-4A06-84B7-E364632A2098}"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71CABE-D4AA-4875-B110-6DFD545F0DE7}" type="slidenum">
              <a:rPr lang="en-US" smtClean="0"/>
              <a:t>‹#›</a:t>
            </a:fld>
            <a:endParaRPr lang="en-US"/>
          </a:p>
        </p:txBody>
      </p:sp>
    </p:spTree>
    <p:extLst>
      <p:ext uri="{BB962C8B-B14F-4D97-AF65-F5344CB8AC3E}">
        <p14:creationId xmlns:p14="http://schemas.microsoft.com/office/powerpoint/2010/main" val="420117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5520FDF-7896-4A06-84B7-E364632A2098}"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71CABE-D4AA-4875-B110-6DFD545F0DE7}" type="slidenum">
              <a:rPr lang="en-US" smtClean="0"/>
              <a:t>‹#›</a:t>
            </a:fld>
            <a:endParaRPr lang="en-US"/>
          </a:p>
        </p:txBody>
      </p:sp>
    </p:spTree>
    <p:extLst>
      <p:ext uri="{BB962C8B-B14F-4D97-AF65-F5344CB8AC3E}">
        <p14:creationId xmlns:p14="http://schemas.microsoft.com/office/powerpoint/2010/main" val="2779429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520FDF-7896-4A06-84B7-E364632A2098}"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71CABE-D4AA-4875-B110-6DFD545F0DE7}" type="slidenum">
              <a:rPr lang="en-US" smtClean="0"/>
              <a:t>‹#›</a:t>
            </a:fld>
            <a:endParaRPr lang="en-US"/>
          </a:p>
        </p:txBody>
      </p:sp>
    </p:spTree>
    <p:extLst>
      <p:ext uri="{BB962C8B-B14F-4D97-AF65-F5344CB8AC3E}">
        <p14:creationId xmlns:p14="http://schemas.microsoft.com/office/powerpoint/2010/main" val="1150499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5520FDF-7896-4A06-84B7-E364632A2098}" type="datetimeFigureOut">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1CABE-D4AA-4875-B110-6DFD545F0DE7}" type="slidenum">
              <a:rPr lang="en-US" smtClean="0"/>
              <a:t>‹#›</a:t>
            </a:fld>
            <a:endParaRPr lang="en-US"/>
          </a:p>
        </p:txBody>
      </p:sp>
    </p:spTree>
    <p:extLst>
      <p:ext uri="{BB962C8B-B14F-4D97-AF65-F5344CB8AC3E}">
        <p14:creationId xmlns:p14="http://schemas.microsoft.com/office/powerpoint/2010/main" val="1648853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5520FDF-7896-4A06-84B7-E364632A2098}" type="datetimeFigureOut">
              <a:rPr lang="en-US" smtClean="0"/>
              <a:t>10/25/2023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AF71CABE-D4AA-4875-B110-6DFD545F0DE7}" type="slidenum">
              <a:rPr lang="en-US" smtClean="0"/>
              <a:t>‹#›</a:t>
            </a:fld>
            <a:endParaRPr lang="en-US"/>
          </a:p>
        </p:txBody>
      </p:sp>
    </p:spTree>
    <p:extLst>
      <p:ext uri="{BB962C8B-B14F-4D97-AF65-F5344CB8AC3E}">
        <p14:creationId xmlns:p14="http://schemas.microsoft.com/office/powerpoint/2010/main" val="843806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5520FDF-7896-4A06-84B7-E364632A2098}"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1CABE-D4AA-4875-B110-6DFD545F0DE7}" type="slidenum">
              <a:rPr lang="en-US" smtClean="0"/>
              <a:t>‹#›</a:t>
            </a:fld>
            <a:endParaRPr lang="en-US"/>
          </a:p>
        </p:txBody>
      </p:sp>
    </p:spTree>
    <p:extLst>
      <p:ext uri="{BB962C8B-B14F-4D97-AF65-F5344CB8AC3E}">
        <p14:creationId xmlns:p14="http://schemas.microsoft.com/office/powerpoint/2010/main" val="2601910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5520FDF-7896-4A06-84B7-E364632A2098}"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71CABE-D4AA-4875-B110-6DFD545F0DE7}" type="slidenum">
              <a:rPr lang="en-US" smtClean="0"/>
              <a:t>‹#›</a:t>
            </a:fld>
            <a:endParaRPr lang="en-US"/>
          </a:p>
        </p:txBody>
      </p:sp>
    </p:spTree>
    <p:extLst>
      <p:ext uri="{BB962C8B-B14F-4D97-AF65-F5344CB8AC3E}">
        <p14:creationId xmlns:p14="http://schemas.microsoft.com/office/powerpoint/2010/main" val="256587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20FDF-7896-4A06-84B7-E364632A2098}"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1CABE-D4AA-4875-B110-6DFD545F0DE7}" type="slidenum">
              <a:rPr lang="en-US" smtClean="0"/>
              <a:t>‹#›</a:t>
            </a:fld>
            <a:endParaRPr lang="en-US"/>
          </a:p>
        </p:txBody>
      </p:sp>
    </p:spTree>
    <p:extLst>
      <p:ext uri="{BB962C8B-B14F-4D97-AF65-F5344CB8AC3E}">
        <p14:creationId xmlns:p14="http://schemas.microsoft.com/office/powerpoint/2010/main" val="116828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520FDF-7896-4A06-84B7-E364632A2098}"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71CABE-D4AA-4875-B110-6DFD545F0DE7}" type="slidenum">
              <a:rPr lang="en-US" smtClean="0"/>
              <a:t>‹#›</a:t>
            </a:fld>
            <a:endParaRPr lang="en-US"/>
          </a:p>
        </p:txBody>
      </p:sp>
    </p:spTree>
    <p:extLst>
      <p:ext uri="{BB962C8B-B14F-4D97-AF65-F5344CB8AC3E}">
        <p14:creationId xmlns:p14="http://schemas.microsoft.com/office/powerpoint/2010/main" val="285252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20FDF-7896-4A06-84B7-E364632A2098}"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1CABE-D4AA-4875-B110-6DFD545F0DE7}" type="slidenum">
              <a:rPr lang="en-US" smtClean="0"/>
              <a:t>‹#›</a:t>
            </a:fld>
            <a:endParaRPr lang="en-US"/>
          </a:p>
        </p:txBody>
      </p:sp>
    </p:spTree>
    <p:extLst>
      <p:ext uri="{BB962C8B-B14F-4D97-AF65-F5344CB8AC3E}">
        <p14:creationId xmlns:p14="http://schemas.microsoft.com/office/powerpoint/2010/main" val="400106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20FDF-7896-4A06-84B7-E364632A2098}" type="datetimeFigureOut">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1CABE-D4AA-4875-B110-6DFD545F0DE7}" type="slidenum">
              <a:rPr lang="en-US" smtClean="0"/>
              <a:t>‹#›</a:t>
            </a:fld>
            <a:endParaRPr lang="en-US"/>
          </a:p>
        </p:txBody>
      </p:sp>
    </p:spTree>
    <p:extLst>
      <p:ext uri="{BB962C8B-B14F-4D97-AF65-F5344CB8AC3E}">
        <p14:creationId xmlns:p14="http://schemas.microsoft.com/office/powerpoint/2010/main" val="99550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20FDF-7896-4A06-84B7-E364632A2098}" type="datetimeFigureOut">
              <a:rPr lang="en-US" smtClean="0"/>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1CABE-D4AA-4875-B110-6DFD545F0DE7}" type="slidenum">
              <a:rPr lang="en-US" smtClean="0"/>
              <a:t>‹#›</a:t>
            </a:fld>
            <a:endParaRPr lang="en-US"/>
          </a:p>
        </p:txBody>
      </p:sp>
    </p:spTree>
    <p:extLst>
      <p:ext uri="{BB962C8B-B14F-4D97-AF65-F5344CB8AC3E}">
        <p14:creationId xmlns:p14="http://schemas.microsoft.com/office/powerpoint/2010/main" val="2159920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20FDF-7896-4A06-84B7-E364632A2098}" type="datetimeFigureOut">
              <a:rPr lang="en-US" smtClean="0"/>
              <a:t>10/25/2023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F71CABE-D4AA-4875-B110-6DFD545F0DE7}" type="slidenum">
              <a:rPr lang="en-US" smtClean="0"/>
              <a:t>‹#›</a:t>
            </a:fld>
            <a:endParaRPr lang="en-US"/>
          </a:p>
        </p:txBody>
      </p:sp>
    </p:spTree>
    <p:extLst>
      <p:ext uri="{BB962C8B-B14F-4D97-AF65-F5344CB8AC3E}">
        <p14:creationId xmlns:p14="http://schemas.microsoft.com/office/powerpoint/2010/main" val="1333805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520FDF-7896-4A06-84B7-E364632A2098}"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F71CABE-D4AA-4875-B110-6DFD545F0DE7}" type="slidenum">
              <a:rPr lang="en-US" smtClean="0"/>
              <a:t>‹#›</a:t>
            </a:fld>
            <a:endParaRPr lang="en-US"/>
          </a:p>
        </p:txBody>
      </p:sp>
    </p:spTree>
    <p:extLst>
      <p:ext uri="{BB962C8B-B14F-4D97-AF65-F5344CB8AC3E}">
        <p14:creationId xmlns:p14="http://schemas.microsoft.com/office/powerpoint/2010/main" val="400430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520FDF-7896-4A06-84B7-E364632A2098}"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F71CABE-D4AA-4875-B110-6DFD545F0DE7}" type="slidenum">
              <a:rPr lang="en-US" smtClean="0"/>
              <a:t>‹#›</a:t>
            </a:fld>
            <a:endParaRPr lang="en-US"/>
          </a:p>
        </p:txBody>
      </p:sp>
    </p:spTree>
    <p:extLst>
      <p:ext uri="{BB962C8B-B14F-4D97-AF65-F5344CB8AC3E}">
        <p14:creationId xmlns:p14="http://schemas.microsoft.com/office/powerpoint/2010/main" val="2991827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5520FDF-7896-4A06-84B7-E364632A2098}" type="datetimeFigureOut">
              <a:rPr lang="en-US" smtClean="0"/>
              <a:t>10/25/2023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F71CABE-D4AA-4875-B110-6DFD545F0DE7}" type="slidenum">
              <a:rPr lang="en-US" smtClean="0"/>
              <a:t>‹#›</a:t>
            </a:fld>
            <a:endParaRPr lang="en-US"/>
          </a:p>
        </p:txBody>
      </p:sp>
    </p:spTree>
    <p:extLst>
      <p:ext uri="{BB962C8B-B14F-4D97-AF65-F5344CB8AC3E}">
        <p14:creationId xmlns:p14="http://schemas.microsoft.com/office/powerpoint/2010/main" val="27746140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video" Target="https://www.youtube.com/embed/aG5bOilGkGc?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erriam-webster.com/DICTIONARY/FOMITE" TargetMode="External"/><Relationship Id="rId2" Type="http://schemas.openxmlformats.org/officeDocument/2006/relationships/hyperlink" Target="https://thosenerdygirls.org/what-is-a-fomite/" TargetMode="External"/><Relationship Id="rId1" Type="http://schemas.openxmlformats.org/officeDocument/2006/relationships/slideLayout" Target="../slideLayouts/slideLayout3.xml"/><Relationship Id="rId4" Type="http://schemas.openxmlformats.org/officeDocument/2006/relationships/hyperlink" Target="https://dictionary.cambridge.org/us/dictionary/English/fomite"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video" Target="https://www.youtube.com/embed/q3k-x1LYrQo?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epa.gov/"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D930-DE88-5973-5286-C55EAAC5D2F0}"/>
              </a:ext>
            </a:extLst>
          </p:cNvPr>
          <p:cNvSpPr>
            <a:spLocks noGrp="1"/>
          </p:cNvSpPr>
          <p:nvPr>
            <p:ph type="ctrTitle"/>
          </p:nvPr>
        </p:nvSpPr>
        <p:spPr>
          <a:xfrm>
            <a:off x="4772025" y="-85725"/>
            <a:ext cx="6972299" cy="3514725"/>
          </a:xfrm>
        </p:spPr>
        <p:txBody>
          <a:bodyPr/>
          <a:lstStyle/>
          <a:p>
            <a:pPr algn="ctr"/>
            <a:r>
              <a:rPr lang="en-US" sz="6000" dirty="0"/>
              <a:t>“WHAT THE </a:t>
            </a:r>
            <a:r>
              <a:rPr lang="en-US" sz="6000" b="1" i="1" dirty="0">
                <a:solidFill>
                  <a:srgbClr val="0070C0"/>
                </a:solidFill>
              </a:rPr>
              <a:t>FOMITE</a:t>
            </a:r>
            <a:r>
              <a:rPr lang="en-US" sz="6000" dirty="0"/>
              <a:t>?”</a:t>
            </a:r>
          </a:p>
        </p:txBody>
      </p:sp>
      <p:sp>
        <p:nvSpPr>
          <p:cNvPr id="3" name="Subtitle 2">
            <a:extLst>
              <a:ext uri="{FF2B5EF4-FFF2-40B4-BE49-F238E27FC236}">
                <a16:creationId xmlns:a16="http://schemas.microsoft.com/office/drawing/2014/main" id="{7BC23F61-5936-14F1-2867-D89B2204EBD4}"/>
              </a:ext>
            </a:extLst>
          </p:cNvPr>
          <p:cNvSpPr>
            <a:spLocks noGrp="1"/>
          </p:cNvSpPr>
          <p:nvPr>
            <p:ph type="subTitle" idx="1"/>
          </p:nvPr>
        </p:nvSpPr>
        <p:spPr>
          <a:xfrm>
            <a:off x="1154955" y="4895850"/>
            <a:ext cx="8825658" cy="1219200"/>
          </a:xfrm>
        </p:spPr>
        <p:txBody>
          <a:bodyPr>
            <a:normAutofit fontScale="85000" lnSpcReduction="20000"/>
          </a:bodyPr>
          <a:lstStyle/>
          <a:p>
            <a:pPr algn="ctr"/>
            <a:r>
              <a:rPr lang="en-US" dirty="0"/>
              <a:t>By DEBORA Brown</a:t>
            </a:r>
          </a:p>
          <a:p>
            <a:pPr algn="ctr"/>
            <a:r>
              <a:rPr lang="en-US" dirty="0"/>
              <a:t>Senior Environmental Health specialist, </a:t>
            </a:r>
            <a:r>
              <a:rPr lang="en-US" dirty="0" err="1"/>
              <a:t>ms</a:t>
            </a:r>
            <a:endParaRPr lang="en-US" dirty="0"/>
          </a:p>
          <a:p>
            <a:pPr algn="ctr"/>
            <a:r>
              <a:rPr lang="en-US" dirty="0"/>
              <a:t>Fairfax county health department </a:t>
            </a:r>
          </a:p>
          <a:p>
            <a:pPr algn="ctr"/>
            <a:r>
              <a:rPr lang="en-US" dirty="0"/>
              <a:t>Consumer protection program</a:t>
            </a:r>
          </a:p>
          <a:p>
            <a:endParaRPr lang="en-US" dirty="0"/>
          </a:p>
        </p:txBody>
      </p:sp>
      <p:pic>
        <p:nvPicPr>
          <p:cNvPr id="1030" name="Picture 6" descr="How long can coronaviruses survive on surfaces?">
            <a:extLst>
              <a:ext uri="{FF2B5EF4-FFF2-40B4-BE49-F238E27FC236}">
                <a16:creationId xmlns:a16="http://schemas.microsoft.com/office/drawing/2014/main" id="{F155B974-3A33-FF09-2109-0A7469315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514349"/>
            <a:ext cx="5581650" cy="390715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649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96E2-610D-3562-1E79-97079922AE33}"/>
              </a:ext>
            </a:extLst>
          </p:cNvPr>
          <p:cNvSpPr>
            <a:spLocks noGrp="1"/>
          </p:cNvSpPr>
          <p:nvPr>
            <p:ph type="title"/>
          </p:nvPr>
        </p:nvSpPr>
        <p:spPr/>
        <p:txBody>
          <a:bodyPr/>
          <a:lstStyle/>
          <a:p>
            <a:r>
              <a:rPr lang="en-US" dirty="0"/>
              <a:t>NOROVIRUS OUTBREAK SICKENS MOREN THAN 300 PEOPLE- ABCNews</a:t>
            </a:r>
          </a:p>
        </p:txBody>
      </p:sp>
      <p:sp>
        <p:nvSpPr>
          <p:cNvPr id="3" name="Content Placeholder 2">
            <a:extLst>
              <a:ext uri="{FF2B5EF4-FFF2-40B4-BE49-F238E27FC236}">
                <a16:creationId xmlns:a16="http://schemas.microsoft.com/office/drawing/2014/main" id="{ED8EDB67-36FB-A80F-9670-CBED98F9EA60}"/>
              </a:ext>
            </a:extLst>
          </p:cNvPr>
          <p:cNvSpPr>
            <a:spLocks noGrp="1"/>
          </p:cNvSpPr>
          <p:nvPr>
            <p:ph sz="half" idx="1"/>
          </p:nvPr>
        </p:nvSpPr>
        <p:spPr/>
        <p:txBody>
          <a:bodyPr>
            <a:normAutofit lnSpcReduction="10000"/>
          </a:bodyPr>
          <a:lstStyle/>
          <a:p>
            <a:r>
              <a:rPr lang="en-US" dirty="0"/>
              <a:t>CDC reported Norovirus outbreak in Tazwell County, Illinois</a:t>
            </a:r>
          </a:p>
          <a:p>
            <a:r>
              <a:rPr lang="en-US" dirty="0"/>
              <a:t>317 people reported sick</a:t>
            </a:r>
          </a:p>
          <a:p>
            <a:r>
              <a:rPr lang="en-US" dirty="0"/>
              <a:t>Dined in restaurant during Thanksgiving week, Nov 19</a:t>
            </a:r>
            <a:r>
              <a:rPr lang="en-US" baseline="30000" dirty="0"/>
              <a:t>th</a:t>
            </a:r>
            <a:r>
              <a:rPr lang="en-US" dirty="0"/>
              <a:t> to Nov 26</a:t>
            </a:r>
            <a:r>
              <a:rPr lang="en-US" baseline="30000" dirty="0"/>
              <a:t>th</a:t>
            </a:r>
            <a:r>
              <a:rPr lang="en-US" dirty="0"/>
              <a:t>, 2022</a:t>
            </a:r>
          </a:p>
          <a:p>
            <a:r>
              <a:rPr lang="en-US" dirty="0"/>
              <a:t>Symptoms= vomiting, nausea and diarrhea</a:t>
            </a:r>
          </a:p>
          <a:p>
            <a:r>
              <a:rPr lang="en-US" dirty="0"/>
              <a:t>Culprit= ungloved food handler who prepared RTE food items (salad, toppings and dressings)</a:t>
            </a:r>
          </a:p>
          <a:p>
            <a:endParaRPr lang="en-US" dirty="0"/>
          </a:p>
        </p:txBody>
      </p:sp>
      <p:pic>
        <p:nvPicPr>
          <p:cNvPr id="5" name="Online Media 4" title="CDC report details 2022 Illinois Norovirus outbreak">
            <a:hlinkClick r:id="" action="ppaction://media"/>
            <a:extLst>
              <a:ext uri="{FF2B5EF4-FFF2-40B4-BE49-F238E27FC236}">
                <a16:creationId xmlns:a16="http://schemas.microsoft.com/office/drawing/2014/main" id="{14139B74-7377-645B-D93B-C27B2C3F0AD1}"/>
              </a:ext>
            </a:extLst>
          </p:cNvPr>
          <p:cNvPicPr>
            <a:picLocks noGrp="1" noRot="1" noChangeAspect="1"/>
          </p:cNvPicPr>
          <p:nvPr>
            <p:ph sz="half" idx="2"/>
            <a:videoFile r:link="rId1"/>
          </p:nvPr>
        </p:nvPicPr>
        <p:blipFill>
          <a:blip r:embed="rId3"/>
          <a:stretch>
            <a:fillRect/>
          </a:stretch>
        </p:blipFill>
        <p:spPr>
          <a:xfrm>
            <a:off x="6208713" y="2947988"/>
            <a:ext cx="4824412" cy="2725737"/>
          </a:xfrm>
          <a:prstGeom prst="rect">
            <a:avLst/>
          </a:prstGeom>
        </p:spPr>
      </p:pic>
    </p:spTree>
    <p:extLst>
      <p:ext uri="{BB962C8B-B14F-4D97-AF65-F5344CB8AC3E}">
        <p14:creationId xmlns:p14="http://schemas.microsoft.com/office/powerpoint/2010/main" val="358248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64AE-D197-2275-CCC6-496F8658DA57}"/>
              </a:ext>
            </a:extLst>
          </p:cNvPr>
          <p:cNvSpPr>
            <a:spLocks noGrp="1"/>
          </p:cNvSpPr>
          <p:nvPr>
            <p:ph type="title"/>
          </p:nvPr>
        </p:nvSpPr>
        <p:spPr/>
        <p:txBody>
          <a:bodyPr>
            <a:normAutofit fontScale="90000"/>
          </a:bodyPr>
          <a:lstStyle/>
          <a:p>
            <a:r>
              <a:rPr lang="en-US" dirty="0"/>
              <a:t>TAKE HOME MESSAGE:</a:t>
            </a:r>
            <a:br>
              <a:rPr lang="en-US" dirty="0"/>
            </a:br>
            <a:r>
              <a:rPr lang="en-US" dirty="0"/>
              <a:t>#1 Way to Prevent or Reduce the spread of infections??</a:t>
            </a:r>
          </a:p>
        </p:txBody>
      </p:sp>
      <p:sp>
        <p:nvSpPr>
          <p:cNvPr id="3" name="Picture Placeholder 2">
            <a:extLst>
              <a:ext uri="{FF2B5EF4-FFF2-40B4-BE49-F238E27FC236}">
                <a16:creationId xmlns:a16="http://schemas.microsoft.com/office/drawing/2014/main" id="{C592D133-353D-36D6-8075-23231AA750D3}"/>
              </a:ext>
            </a:extLst>
          </p:cNvPr>
          <p:cNvSpPr>
            <a:spLocks noGrp="1"/>
          </p:cNvSpPr>
          <p:nvPr>
            <p:ph type="pic" idx="1"/>
          </p:nvPr>
        </p:nvSpPr>
        <p:spPr/>
        <p:txBody>
          <a:bodyPr/>
          <a:lstStyle/>
          <a:p>
            <a:endParaRPr lang="en-US"/>
          </a:p>
        </p:txBody>
      </p:sp>
      <p:sp>
        <p:nvSpPr>
          <p:cNvPr id="4" name="Text Placeholder 3">
            <a:extLst>
              <a:ext uri="{FF2B5EF4-FFF2-40B4-BE49-F238E27FC236}">
                <a16:creationId xmlns:a16="http://schemas.microsoft.com/office/drawing/2014/main" id="{A4B6FF66-1C2C-6B81-8ED6-900B8E6EA23F}"/>
              </a:ext>
            </a:extLst>
          </p:cNvPr>
          <p:cNvSpPr>
            <a:spLocks noGrp="1"/>
          </p:cNvSpPr>
          <p:nvPr>
            <p:ph type="body" sz="half" idx="2"/>
          </p:nvPr>
        </p:nvSpPr>
        <p:spPr>
          <a:xfrm>
            <a:off x="1154954" y="3429000"/>
            <a:ext cx="3859212" cy="2705100"/>
          </a:xfrm>
        </p:spPr>
        <p:txBody>
          <a:bodyPr>
            <a:normAutofit/>
          </a:bodyPr>
          <a:lstStyle/>
          <a:p>
            <a:pPr algn="ctr"/>
            <a:r>
              <a:rPr lang="en-US" dirty="0"/>
              <a:t>HANDWASHING</a:t>
            </a:r>
          </a:p>
          <a:p>
            <a:r>
              <a:rPr lang="en-US" dirty="0"/>
              <a:t>-</a:t>
            </a:r>
            <a:r>
              <a:rPr lang="en-US" b="1" dirty="0"/>
              <a:t>WET</a:t>
            </a:r>
            <a:r>
              <a:rPr lang="en-US" dirty="0"/>
              <a:t> HANDS</a:t>
            </a:r>
          </a:p>
          <a:p>
            <a:r>
              <a:rPr lang="en-US" dirty="0"/>
              <a:t>-</a:t>
            </a:r>
            <a:r>
              <a:rPr lang="en-US" b="1" dirty="0"/>
              <a:t>APPLY</a:t>
            </a:r>
            <a:r>
              <a:rPr lang="en-US" dirty="0"/>
              <a:t> SOAP</a:t>
            </a:r>
          </a:p>
          <a:p>
            <a:r>
              <a:rPr lang="en-US" dirty="0"/>
              <a:t>-</a:t>
            </a:r>
            <a:r>
              <a:rPr lang="en-US" b="1" dirty="0"/>
              <a:t>RUB/SCRUB </a:t>
            </a:r>
            <a:r>
              <a:rPr lang="en-US" dirty="0"/>
              <a:t>HANDS TOGETHER FOR 20 SECS</a:t>
            </a:r>
          </a:p>
          <a:p>
            <a:r>
              <a:rPr lang="en-US" dirty="0"/>
              <a:t>-</a:t>
            </a:r>
            <a:r>
              <a:rPr lang="en-US" b="1" dirty="0"/>
              <a:t>RINSE</a:t>
            </a:r>
            <a:r>
              <a:rPr lang="en-US" dirty="0"/>
              <a:t> YOUR HANDS WITH WATER</a:t>
            </a:r>
          </a:p>
          <a:p>
            <a:r>
              <a:rPr lang="en-US" dirty="0"/>
              <a:t>-</a:t>
            </a:r>
            <a:r>
              <a:rPr lang="en-US" b="1" dirty="0"/>
              <a:t>DRY</a:t>
            </a:r>
            <a:r>
              <a:rPr lang="en-US" dirty="0"/>
              <a:t> YOUR HANDS WITH A PAPER TOWEL</a:t>
            </a:r>
          </a:p>
          <a:p>
            <a:r>
              <a:rPr lang="en-US" dirty="0"/>
              <a:t>-</a:t>
            </a:r>
            <a:r>
              <a:rPr lang="en-US" b="1" dirty="0"/>
              <a:t>TURN OFF </a:t>
            </a:r>
            <a:r>
              <a:rPr lang="en-US" dirty="0"/>
              <a:t>TAP WITH A PAPER TOWEL</a:t>
            </a:r>
          </a:p>
        </p:txBody>
      </p:sp>
      <p:pic>
        <p:nvPicPr>
          <p:cNvPr id="7170" name="Picture 2" descr="Image result for handwashing">
            <a:extLst>
              <a:ext uri="{FF2B5EF4-FFF2-40B4-BE49-F238E27FC236}">
                <a16:creationId xmlns:a16="http://schemas.microsoft.com/office/drawing/2014/main" id="{CA2AB679-D4F2-229A-A07B-54FBB1F5E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28" y="1381125"/>
            <a:ext cx="5853135" cy="37623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553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0D817-B28D-3E85-CAEF-F9CB6F556BFA}"/>
              </a:ext>
            </a:extLst>
          </p:cNvPr>
          <p:cNvSpPr>
            <a:spLocks noGrp="1"/>
          </p:cNvSpPr>
          <p:nvPr>
            <p:ph type="title"/>
          </p:nvPr>
        </p:nvSpPr>
        <p:spPr/>
        <p:txBody>
          <a:bodyPr/>
          <a:lstStyle/>
          <a:p>
            <a:pPr algn="ctr"/>
            <a:r>
              <a:rPr lang="en-US" dirty="0">
                <a:solidFill>
                  <a:srgbClr val="0070C0"/>
                </a:solidFill>
              </a:rPr>
              <a:t>Test Your Knowledge?</a:t>
            </a:r>
            <a:br>
              <a:rPr lang="en-US" dirty="0">
                <a:solidFill>
                  <a:srgbClr val="0070C0"/>
                </a:solidFill>
              </a:rPr>
            </a:br>
            <a:r>
              <a:rPr lang="en-US" dirty="0"/>
              <a:t>FIND THE FOMITES…</a:t>
            </a:r>
          </a:p>
        </p:txBody>
      </p:sp>
      <p:pic>
        <p:nvPicPr>
          <p:cNvPr id="3074" name="Picture 2" descr="6 Things Restaurant Managers Can Do to Help their Kitchen Staff — The Rail">
            <a:extLst>
              <a:ext uri="{FF2B5EF4-FFF2-40B4-BE49-F238E27FC236}">
                <a16:creationId xmlns:a16="http://schemas.microsoft.com/office/drawing/2014/main" id="{D6ED81BC-CD56-A709-4DC6-5D337FD638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5930" y="2418237"/>
            <a:ext cx="6336452" cy="42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52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1F8D4-0844-730A-0247-F185455C98AC}"/>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C278A197-500F-28A9-27E3-9F4BCFA38AF6}"/>
              </a:ext>
            </a:extLst>
          </p:cNvPr>
          <p:cNvSpPr>
            <a:spLocks noGrp="1"/>
          </p:cNvSpPr>
          <p:nvPr>
            <p:ph idx="1"/>
          </p:nvPr>
        </p:nvSpPr>
        <p:spPr/>
        <p:txBody>
          <a:bodyPr/>
          <a:lstStyle/>
          <a:p>
            <a:endParaRPr lang="en-US"/>
          </a:p>
        </p:txBody>
      </p:sp>
      <p:pic>
        <p:nvPicPr>
          <p:cNvPr id="5122" name="Picture 2" descr="Any Questions Images – Browse 4,476 Stock Photos, Vectors, and Video |  Adobe Stock">
            <a:extLst>
              <a:ext uri="{FF2B5EF4-FFF2-40B4-BE49-F238E27FC236}">
                <a16:creationId xmlns:a16="http://schemas.microsoft.com/office/drawing/2014/main" id="{FB0A132A-B008-99E2-1D76-4760F7A2E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2268537"/>
            <a:ext cx="1074420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660F1-83C8-335D-E1FE-FAD92ADD74F7}"/>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A80D87A4-2EEA-8BB9-4023-569E8F6B2505}"/>
              </a:ext>
            </a:extLst>
          </p:cNvPr>
          <p:cNvSpPr>
            <a:spLocks noGrp="1"/>
          </p:cNvSpPr>
          <p:nvPr>
            <p:ph type="body" idx="1"/>
          </p:nvPr>
        </p:nvSpPr>
        <p:spPr>
          <a:xfrm>
            <a:off x="6895559" y="476250"/>
            <a:ext cx="3757545" cy="6076950"/>
          </a:xfrm>
        </p:spPr>
        <p:txBody>
          <a:bodyPr>
            <a:normAutofit fontScale="55000" lnSpcReduction="20000"/>
          </a:bodyPr>
          <a:lstStyle/>
          <a:p>
            <a:r>
              <a:rPr lang="en-US" dirty="0"/>
              <a:t>1. Hale, LAUREN. What the heck is a fomite. Those nerdy girls. 26 mar 2021. </a:t>
            </a:r>
            <a:r>
              <a:rPr lang="en-US" dirty="0">
                <a:hlinkClick r:id="rId2">
                  <a:extLst>
                    <a:ext uri="{A12FA001-AC4F-418D-AE19-62706E023703}">
                      <ahyp:hlinkClr xmlns:ahyp="http://schemas.microsoft.com/office/drawing/2018/hyperlinkcolor" val="tx"/>
                    </a:ext>
                  </a:extLst>
                </a:hlinkClick>
              </a:rPr>
              <a:t>https://thosenerdygirls.org/what-is-a-fomite/</a:t>
            </a:r>
            <a:endParaRPr lang="en-US" dirty="0"/>
          </a:p>
          <a:p>
            <a:r>
              <a:rPr lang="en-US" dirty="0"/>
              <a:t>2. FOMITE. MERRIAM-WEBSTER. </a:t>
            </a:r>
            <a:r>
              <a:rPr lang="en-US" dirty="0">
                <a:hlinkClick r:id="rId3">
                  <a:extLst>
                    <a:ext uri="{A12FA001-AC4F-418D-AE19-62706E023703}">
                      <ahyp:hlinkClr xmlns:ahyp="http://schemas.microsoft.com/office/drawing/2018/hyperlinkcolor" val="tx"/>
                    </a:ext>
                  </a:extLst>
                </a:hlinkClick>
              </a:rPr>
              <a:t>HTTPS://WWW.MERRIAM-WEBSTER.COM/DICTIONARY/FOMITE</a:t>
            </a:r>
            <a:endParaRPr lang="en-US" dirty="0"/>
          </a:p>
          <a:p>
            <a:r>
              <a:rPr lang="en-US" dirty="0"/>
              <a:t>3. Fomite. Cambridge dictionary. </a:t>
            </a:r>
            <a:r>
              <a:rPr lang="en-US" dirty="0">
                <a:hlinkClick r:id="rId4">
                  <a:extLst>
                    <a:ext uri="{A12FA001-AC4F-418D-AE19-62706E023703}">
                      <ahyp:hlinkClr xmlns:ahyp="http://schemas.microsoft.com/office/drawing/2018/hyperlinkcolor" val="tx"/>
                    </a:ext>
                  </a:extLst>
                </a:hlinkClick>
              </a:rPr>
              <a:t>https://dictionary.Cambridge.org/us/dictionary/English/fomite</a:t>
            </a:r>
            <a:endParaRPr lang="en-US" dirty="0"/>
          </a:p>
          <a:p>
            <a:r>
              <a:rPr lang="en-US" dirty="0"/>
              <a:t>4. Saloni </a:t>
            </a:r>
            <a:r>
              <a:rPr lang="en-US" dirty="0" err="1"/>
              <a:t>Dattani</a:t>
            </a:r>
            <a:r>
              <a:rPr lang="en-US" dirty="0"/>
              <a:t>, Fiona Spooner, Hannah Ritchie and Max </a:t>
            </a:r>
            <a:r>
              <a:rPr lang="en-US" dirty="0" err="1"/>
              <a:t>Roser</a:t>
            </a:r>
            <a:r>
              <a:rPr lang="en-US" dirty="0"/>
              <a:t> (2023) - "Diarrheal Diseases". Published online at OurWorldInData.org. Retrieved from: 'https://ourworldindata.org/diarrheal-diseases' [Online Resource]</a:t>
            </a:r>
          </a:p>
          <a:p>
            <a:r>
              <a:rPr lang="en-US" dirty="0"/>
              <a:t>5. </a:t>
            </a:r>
            <a:r>
              <a:rPr lang="en-US" b="0" i="0" dirty="0">
                <a:effectLst/>
              </a:rPr>
              <a:t>GBD 2019 Chronic Respiratory Diseases Collaborators. </a:t>
            </a:r>
            <a:r>
              <a:rPr lang="en-US" b="1" i="0" dirty="0">
                <a:effectLst/>
              </a:rPr>
              <a:t>Global burden of chronic respiratory diseases and risk factors, 1990–2019: an update from the Global Burden of Disease Study 2019. </a:t>
            </a:r>
            <a:r>
              <a:rPr lang="en-US" b="0" i="1" dirty="0" err="1">
                <a:effectLst/>
              </a:rPr>
              <a:t>eClinicalMedicine</a:t>
            </a:r>
            <a:r>
              <a:rPr lang="en-US" b="0" i="0" dirty="0">
                <a:effectLst/>
              </a:rPr>
              <a:t>. 25 April 2023. </a:t>
            </a:r>
            <a:r>
              <a:rPr lang="en-US" b="0" i="0" dirty="0" err="1">
                <a:effectLst/>
              </a:rPr>
              <a:t>doi</a:t>
            </a:r>
            <a:r>
              <a:rPr lang="en-US" b="0" i="0" dirty="0">
                <a:effectLst/>
              </a:rPr>
              <a:t>: 10.1016/j.eclinm.2023.101936.</a:t>
            </a:r>
          </a:p>
          <a:p>
            <a:r>
              <a:rPr lang="en-US" dirty="0"/>
              <a:t>6. </a:t>
            </a:r>
            <a:r>
              <a:rPr lang="en-US" b="0" i="0" dirty="0">
                <a:effectLst/>
              </a:rPr>
              <a:t>Boone SA, Gerba CP. Significance of fomites in the spread of respiratory and enteric viral disease. Appl Environ </a:t>
            </a:r>
            <a:r>
              <a:rPr lang="en-US" b="0" i="0" dirty="0" err="1">
                <a:effectLst/>
              </a:rPr>
              <a:t>Microbiol</a:t>
            </a:r>
            <a:r>
              <a:rPr lang="en-US" b="0" i="0" dirty="0">
                <a:effectLst/>
              </a:rPr>
              <a:t>. 2007 Mar;73(6):1687-96. </a:t>
            </a:r>
            <a:r>
              <a:rPr lang="en-US" b="0" i="0" dirty="0" err="1">
                <a:effectLst/>
              </a:rPr>
              <a:t>doi</a:t>
            </a:r>
            <a:r>
              <a:rPr lang="en-US" b="0" i="0" dirty="0">
                <a:effectLst/>
              </a:rPr>
              <a:t>: 10.1128/AEM.02051-06. </a:t>
            </a:r>
            <a:r>
              <a:rPr lang="en-US" b="0" i="0" dirty="0" err="1">
                <a:effectLst/>
              </a:rPr>
              <a:t>Epub</a:t>
            </a:r>
            <a:r>
              <a:rPr lang="en-US" b="0" i="0" dirty="0">
                <a:effectLst/>
              </a:rPr>
              <a:t> 2007 Jan 12. PMID: 17220247; PMCID: PMC1828811.</a:t>
            </a:r>
          </a:p>
          <a:p>
            <a:r>
              <a:rPr lang="en-US" dirty="0"/>
              <a:t>7. </a:t>
            </a:r>
            <a:r>
              <a:rPr lang="en-US" b="0" i="0" dirty="0">
                <a:effectLst/>
              </a:rPr>
              <a:t>Lopez GU, Gerba CP, Tamimi AH, Kitajima M, Maxwell SL, Rose JB. Transfer efficiency of bacteria and viruses from porous and nonporous fomites to fingers under different relative humidity conditions. Appl Environ </a:t>
            </a:r>
            <a:r>
              <a:rPr lang="en-US" b="0" i="0" dirty="0" err="1">
                <a:effectLst/>
              </a:rPr>
              <a:t>Microbiol</a:t>
            </a:r>
            <a:r>
              <a:rPr lang="en-US" b="0" i="0" dirty="0">
                <a:effectLst/>
              </a:rPr>
              <a:t>. 2013 Sep;79(18):5728-34. </a:t>
            </a:r>
            <a:r>
              <a:rPr lang="en-US" b="0" i="0" dirty="0" err="1">
                <a:effectLst/>
              </a:rPr>
              <a:t>doi</a:t>
            </a:r>
            <a:r>
              <a:rPr lang="en-US" b="0" i="0" dirty="0">
                <a:effectLst/>
              </a:rPr>
              <a:t>: 10.1128/AEM.01030-13. </a:t>
            </a:r>
            <a:r>
              <a:rPr lang="en-US" b="0" i="0" dirty="0" err="1">
                <a:effectLst/>
              </a:rPr>
              <a:t>Epub</a:t>
            </a:r>
            <a:r>
              <a:rPr lang="en-US" b="0" i="0" dirty="0">
                <a:effectLst/>
              </a:rPr>
              <a:t> 2013 Jul 12. PMID: 23851098; PMCID: PMC3754157.</a:t>
            </a:r>
          </a:p>
          <a:p>
            <a:r>
              <a:rPr lang="en-US" dirty="0"/>
              <a:t>8. US Environmental Protection Agency. What’s the difference between products that disinfect, sanitize and clean surfaces? https://www.epa.gov/</a:t>
            </a:r>
          </a:p>
        </p:txBody>
      </p:sp>
    </p:spTree>
    <p:extLst>
      <p:ext uri="{BB962C8B-B14F-4D97-AF65-F5344CB8AC3E}">
        <p14:creationId xmlns:p14="http://schemas.microsoft.com/office/powerpoint/2010/main" val="182443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5335F-9946-A637-9353-6AD7E9DE4208}"/>
              </a:ext>
            </a:extLst>
          </p:cNvPr>
          <p:cNvSpPr>
            <a:spLocks noGrp="1"/>
          </p:cNvSpPr>
          <p:nvPr>
            <p:ph type="title"/>
          </p:nvPr>
        </p:nvSpPr>
        <p:spPr/>
        <p:txBody>
          <a:bodyPr/>
          <a:lstStyle/>
          <a:p>
            <a:r>
              <a:rPr lang="en-US" dirty="0"/>
              <a:t>ICEBREAKER: </a:t>
            </a:r>
            <a:r>
              <a:rPr lang="en-US" dirty="0">
                <a:solidFill>
                  <a:srgbClr val="0070C0"/>
                </a:solidFill>
              </a:rPr>
              <a:t>Test Your Knowledge?</a:t>
            </a:r>
          </a:p>
        </p:txBody>
      </p:sp>
      <p:sp>
        <p:nvSpPr>
          <p:cNvPr id="3" name="Content Placeholder 2">
            <a:extLst>
              <a:ext uri="{FF2B5EF4-FFF2-40B4-BE49-F238E27FC236}">
                <a16:creationId xmlns:a16="http://schemas.microsoft.com/office/drawing/2014/main" id="{72CB8ACD-F31C-7B6F-991B-138A13B0B377}"/>
              </a:ext>
            </a:extLst>
          </p:cNvPr>
          <p:cNvSpPr>
            <a:spLocks noGrp="1"/>
          </p:cNvSpPr>
          <p:nvPr>
            <p:ph idx="1"/>
          </p:nvPr>
        </p:nvSpPr>
        <p:spPr/>
        <p:txBody>
          <a:bodyPr/>
          <a:lstStyle/>
          <a:p>
            <a:r>
              <a:rPr lang="en-US" sz="2400" b="1" dirty="0"/>
              <a:t>The word “fomite” is derived from:</a:t>
            </a:r>
          </a:p>
          <a:p>
            <a:r>
              <a:rPr lang="en-US" dirty="0"/>
              <a:t>A- a word for “ foaming or frothing”</a:t>
            </a:r>
          </a:p>
          <a:p>
            <a:r>
              <a:rPr lang="en-US" dirty="0"/>
              <a:t>B- a word for “microscopic bugs or mites”</a:t>
            </a:r>
          </a:p>
          <a:p>
            <a:r>
              <a:rPr lang="en-US" dirty="0"/>
              <a:t>C- a word for “kindling wood or tinder</a:t>
            </a:r>
            <a:r>
              <a:rPr lang="en-US" baseline="30000" dirty="0"/>
              <a:t>1</a:t>
            </a:r>
            <a:r>
              <a:rPr lang="en-US" dirty="0"/>
              <a:t>”</a:t>
            </a:r>
          </a:p>
          <a:p>
            <a:r>
              <a:rPr lang="en-US" dirty="0"/>
              <a:t>D- the name of an unfortunate celebrity child</a:t>
            </a:r>
          </a:p>
        </p:txBody>
      </p:sp>
      <p:pic>
        <p:nvPicPr>
          <p:cNvPr id="2050" name="Picture 2" descr="What the heck is a fomite? — Those Nerdy Girls">
            <a:extLst>
              <a:ext uri="{FF2B5EF4-FFF2-40B4-BE49-F238E27FC236}">
                <a16:creationId xmlns:a16="http://schemas.microsoft.com/office/drawing/2014/main" id="{DABBDB82-0A09-BD26-D346-AE858A3A2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7957" y="2714624"/>
            <a:ext cx="4796367" cy="3597275"/>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a:extLst>
              <a:ext uri="{FF2B5EF4-FFF2-40B4-BE49-F238E27FC236}">
                <a16:creationId xmlns:a16="http://schemas.microsoft.com/office/drawing/2014/main" id="{9D092074-399C-BFCF-EED4-53F54EC88A9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8554" y="6273799"/>
            <a:ext cx="406400" cy="406400"/>
          </a:xfrm>
          <a:prstGeom prst="rect">
            <a:avLst/>
          </a:prstGeom>
        </p:spPr>
      </p:pic>
    </p:spTree>
    <p:extLst>
      <p:ext uri="{BB962C8B-B14F-4D97-AF65-F5344CB8AC3E}">
        <p14:creationId xmlns:p14="http://schemas.microsoft.com/office/powerpoint/2010/main" val="340119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additive="base">
                                        <p:cTn id="31" dur="500" fill="hold"/>
                                        <p:tgtEl>
                                          <p:spTgt spid="2050"/>
                                        </p:tgtEl>
                                        <p:attrNameLst>
                                          <p:attrName>ppt_x</p:attrName>
                                        </p:attrNameLst>
                                      </p:cBhvr>
                                      <p:tavLst>
                                        <p:tav tm="0">
                                          <p:val>
                                            <p:strVal val="#ppt_x"/>
                                          </p:val>
                                        </p:tav>
                                        <p:tav tm="100000">
                                          <p:val>
                                            <p:strVal val="#ppt_x"/>
                                          </p:val>
                                        </p:tav>
                                      </p:tavLst>
                                    </p:anim>
                                    <p:anim calcmode="lin" valueType="num">
                                      <p:cBhvr additive="base">
                                        <p:cTn id="32" dur="500" fill="hold"/>
                                        <p:tgtEl>
                                          <p:spTgt spid="2050"/>
                                        </p:tgtEl>
                                        <p:attrNameLst>
                                          <p:attrName>ppt_y</p:attrName>
                                        </p:attrNameLst>
                                      </p:cBhvr>
                                      <p:tavLst>
                                        <p:tav tm="0">
                                          <p:val>
                                            <p:strVal val="1+#ppt_h/2"/>
                                          </p:val>
                                        </p:tav>
                                        <p:tav tm="100000">
                                          <p:val>
                                            <p:strVal val="#ppt_y"/>
                                          </p:val>
                                        </p:tav>
                                      </p:tavLst>
                                    </p:anim>
                                  </p:childTnLst>
                                </p:cTn>
                              </p:par>
                              <p:par>
                                <p:cTn id="33" presetID="45"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2000"/>
                                        <p:tgtEl>
                                          <p:spTgt spid="3">
                                            <p:txEl>
                                              <p:pRg st="3" end="3"/>
                                            </p:txEl>
                                          </p:spTgt>
                                        </p:tgtEl>
                                      </p:cBhvr>
                                    </p:animEffect>
                                    <p:anim calcmode="lin" valueType="num">
                                      <p:cBhvr>
                                        <p:cTn id="3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135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9B62-736E-A1FA-C702-5E713A3C03DC}"/>
              </a:ext>
            </a:extLst>
          </p:cNvPr>
          <p:cNvSpPr>
            <a:spLocks noGrp="1"/>
          </p:cNvSpPr>
          <p:nvPr>
            <p:ph type="title"/>
          </p:nvPr>
        </p:nvSpPr>
        <p:spPr/>
        <p:txBody>
          <a:bodyPr/>
          <a:lstStyle/>
          <a:p>
            <a:r>
              <a:rPr lang="en-US" dirty="0"/>
              <a:t>DEFINITION: WHAT IS A </a:t>
            </a:r>
            <a:r>
              <a:rPr lang="en-US" dirty="0">
                <a:solidFill>
                  <a:srgbClr val="0070C0"/>
                </a:solidFill>
              </a:rPr>
              <a:t>FOMITE</a:t>
            </a:r>
            <a:r>
              <a:rPr lang="en-US" dirty="0"/>
              <a:t>?</a:t>
            </a:r>
          </a:p>
        </p:txBody>
      </p:sp>
      <p:sp>
        <p:nvSpPr>
          <p:cNvPr id="3" name="Content Placeholder 2">
            <a:extLst>
              <a:ext uri="{FF2B5EF4-FFF2-40B4-BE49-F238E27FC236}">
                <a16:creationId xmlns:a16="http://schemas.microsoft.com/office/drawing/2014/main" id="{B62E8FFB-C381-DDE9-E724-F7E8DCB6635E}"/>
              </a:ext>
            </a:extLst>
          </p:cNvPr>
          <p:cNvSpPr>
            <a:spLocks noGrp="1"/>
          </p:cNvSpPr>
          <p:nvPr>
            <p:ph idx="1"/>
          </p:nvPr>
        </p:nvSpPr>
        <p:spPr>
          <a:xfrm>
            <a:off x="1154954" y="2603500"/>
            <a:ext cx="5826871" cy="3416300"/>
          </a:xfrm>
        </p:spPr>
        <p:txBody>
          <a:bodyPr/>
          <a:lstStyle/>
          <a:p>
            <a:r>
              <a:rPr lang="en-US" dirty="0"/>
              <a:t>According to the Merriam-Webster dictionary, it is defined as an object (inanimate) that may be contaminated with infectious agents (such as bacteria or viruses) and serve in their transmission</a:t>
            </a:r>
            <a:r>
              <a:rPr lang="en-US" baseline="30000" dirty="0"/>
              <a:t>2</a:t>
            </a:r>
            <a:r>
              <a:rPr lang="en-US" dirty="0"/>
              <a:t>. </a:t>
            </a:r>
          </a:p>
          <a:p>
            <a:r>
              <a:rPr lang="en-US" dirty="0"/>
              <a:t>According to the Cambridge English dictionary, it is defined as a physical object that is NOT a plant or animal that can spread a disease to a living creature</a:t>
            </a:r>
            <a:r>
              <a:rPr lang="en-US" baseline="30000" dirty="0"/>
              <a:t>3</a:t>
            </a:r>
            <a:r>
              <a:rPr lang="en-US" dirty="0"/>
              <a:t>. </a:t>
            </a:r>
          </a:p>
        </p:txBody>
      </p:sp>
      <p:pic>
        <p:nvPicPr>
          <p:cNvPr id="3074" name="Picture 2">
            <a:extLst>
              <a:ext uri="{FF2B5EF4-FFF2-40B4-BE49-F238E27FC236}">
                <a16:creationId xmlns:a16="http://schemas.microsoft.com/office/drawing/2014/main" id="{D410992A-0EF9-3953-94D0-30DA8B7F7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781300"/>
            <a:ext cx="489585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597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0F29-3541-A4A0-0694-210350B0DE27}"/>
              </a:ext>
            </a:extLst>
          </p:cNvPr>
          <p:cNvSpPr>
            <a:spLocks noGrp="1"/>
          </p:cNvSpPr>
          <p:nvPr>
            <p:ph type="title"/>
          </p:nvPr>
        </p:nvSpPr>
        <p:spPr/>
        <p:txBody>
          <a:bodyPr/>
          <a:lstStyle/>
          <a:p>
            <a:r>
              <a:rPr lang="en-US" dirty="0"/>
              <a:t>WHAT ARE SOME EXAMPLES OF </a:t>
            </a:r>
            <a:r>
              <a:rPr lang="en-US" dirty="0">
                <a:solidFill>
                  <a:srgbClr val="0070C0"/>
                </a:solidFill>
              </a:rPr>
              <a:t>FOMITES</a:t>
            </a:r>
            <a:r>
              <a:rPr lang="en-US" dirty="0"/>
              <a:t>?</a:t>
            </a:r>
          </a:p>
        </p:txBody>
      </p:sp>
      <p:sp>
        <p:nvSpPr>
          <p:cNvPr id="3" name="Content Placeholder 2">
            <a:extLst>
              <a:ext uri="{FF2B5EF4-FFF2-40B4-BE49-F238E27FC236}">
                <a16:creationId xmlns:a16="http://schemas.microsoft.com/office/drawing/2014/main" id="{99BA361C-9ADE-AA65-E467-B5B59B420BD4}"/>
              </a:ext>
            </a:extLst>
          </p:cNvPr>
          <p:cNvSpPr>
            <a:spLocks noGrp="1"/>
          </p:cNvSpPr>
          <p:nvPr>
            <p:ph idx="1"/>
          </p:nvPr>
        </p:nvSpPr>
        <p:spPr/>
        <p:txBody>
          <a:bodyPr>
            <a:normAutofit/>
          </a:bodyPr>
          <a:lstStyle/>
          <a:p>
            <a:pPr marL="0" indent="0" algn="ctr">
              <a:buNone/>
            </a:pPr>
            <a:r>
              <a:rPr lang="en-US" sz="4800" dirty="0"/>
              <a:t>CROWD PARTICIPATION</a:t>
            </a:r>
          </a:p>
        </p:txBody>
      </p:sp>
      <p:pic>
        <p:nvPicPr>
          <p:cNvPr id="4098" name="Picture 2" descr="Live Music Performance | Get More Audience Participation">
            <a:extLst>
              <a:ext uri="{FF2B5EF4-FFF2-40B4-BE49-F238E27FC236}">
                <a16:creationId xmlns:a16="http://schemas.microsoft.com/office/drawing/2014/main" id="{2E4C5691-3B47-3034-1ECF-FE57E859F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7" y="3352799"/>
            <a:ext cx="6434979" cy="334736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594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E0273-B363-CA10-9439-A86D9F7EDE19}"/>
              </a:ext>
            </a:extLst>
          </p:cNvPr>
          <p:cNvSpPr>
            <a:spLocks noGrp="1"/>
          </p:cNvSpPr>
          <p:nvPr>
            <p:ph type="title"/>
          </p:nvPr>
        </p:nvSpPr>
        <p:spPr/>
        <p:txBody>
          <a:bodyPr/>
          <a:lstStyle/>
          <a:p>
            <a:r>
              <a:rPr lang="en-US" dirty="0"/>
              <a:t>BACKGROUND: WHAT IS A </a:t>
            </a:r>
            <a:r>
              <a:rPr lang="en-US" dirty="0">
                <a:solidFill>
                  <a:srgbClr val="0070C0"/>
                </a:solidFill>
              </a:rPr>
              <a:t>FOMITE</a:t>
            </a:r>
            <a:r>
              <a:rPr lang="en-US" dirty="0"/>
              <a:t>?</a:t>
            </a:r>
          </a:p>
        </p:txBody>
      </p:sp>
      <p:sp>
        <p:nvSpPr>
          <p:cNvPr id="3" name="Content Placeholder 2">
            <a:extLst>
              <a:ext uri="{FF2B5EF4-FFF2-40B4-BE49-F238E27FC236}">
                <a16:creationId xmlns:a16="http://schemas.microsoft.com/office/drawing/2014/main" id="{51939FCA-D9E0-8F67-3496-8DAB8F3B8086}"/>
              </a:ext>
            </a:extLst>
          </p:cNvPr>
          <p:cNvSpPr>
            <a:spLocks noGrp="1"/>
          </p:cNvSpPr>
          <p:nvPr>
            <p:ph sz="half" idx="1"/>
          </p:nvPr>
        </p:nvSpPr>
        <p:spPr/>
        <p:txBody>
          <a:bodyPr>
            <a:normAutofit fontScale="92500"/>
          </a:bodyPr>
          <a:lstStyle/>
          <a:p>
            <a:r>
              <a:rPr lang="en-US" dirty="0"/>
              <a:t>Shift in 1987, CDC and American Hospital Association began to include fomites as additional factors for disease spread</a:t>
            </a:r>
          </a:p>
          <a:p>
            <a:r>
              <a:rPr lang="en-US" dirty="0"/>
              <a:t>In 2019, it was reported about 1.5 million deaths, worldwide, from diarrheal illnesses</a:t>
            </a:r>
            <a:r>
              <a:rPr lang="en-US" baseline="30000" dirty="0"/>
              <a:t>4</a:t>
            </a:r>
            <a:endParaRPr lang="en-US" dirty="0"/>
          </a:p>
          <a:p>
            <a:r>
              <a:rPr lang="en-US" dirty="0"/>
              <a:t>In 2019, it was reported about 4 million deaths, worldwide, from respiratory illnesses</a:t>
            </a:r>
            <a:r>
              <a:rPr lang="en-US" baseline="30000" dirty="0"/>
              <a:t>5</a:t>
            </a:r>
          </a:p>
          <a:p>
            <a:r>
              <a:rPr lang="en-US" dirty="0"/>
              <a:t>Most common infections are caused by respiratory and enteric viruses</a:t>
            </a:r>
            <a:r>
              <a:rPr lang="en-US" baseline="30000" dirty="0"/>
              <a:t>6</a:t>
            </a:r>
            <a:endParaRPr lang="en-US" dirty="0"/>
          </a:p>
        </p:txBody>
      </p:sp>
      <p:pic>
        <p:nvPicPr>
          <p:cNvPr id="5" name="Online Media 4" title="Fomite Contamination">
            <a:hlinkClick r:id="" action="ppaction://media"/>
            <a:extLst>
              <a:ext uri="{FF2B5EF4-FFF2-40B4-BE49-F238E27FC236}">
                <a16:creationId xmlns:a16="http://schemas.microsoft.com/office/drawing/2014/main" id="{1F5C2085-131C-BA5A-AF39-E66F48F7ED73}"/>
              </a:ext>
            </a:extLst>
          </p:cNvPr>
          <p:cNvPicPr>
            <a:picLocks noGrp="1" noRot="1" noChangeAspect="1"/>
          </p:cNvPicPr>
          <p:nvPr>
            <p:ph sz="half" idx="2"/>
            <a:videoFile r:link="rId1"/>
          </p:nvPr>
        </p:nvPicPr>
        <p:blipFill>
          <a:blip r:embed="rId3"/>
          <a:stretch>
            <a:fillRect/>
          </a:stretch>
        </p:blipFill>
        <p:spPr>
          <a:xfrm>
            <a:off x="6208713" y="2947988"/>
            <a:ext cx="4824412" cy="2725737"/>
          </a:xfrm>
          <a:prstGeom prst="rect">
            <a:avLst/>
          </a:prstGeom>
        </p:spPr>
      </p:pic>
    </p:spTree>
    <p:extLst>
      <p:ext uri="{BB962C8B-B14F-4D97-AF65-F5344CB8AC3E}">
        <p14:creationId xmlns:p14="http://schemas.microsoft.com/office/powerpoint/2010/main" val="4611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62FC-6189-AFE3-C686-F8583133876D}"/>
              </a:ext>
            </a:extLst>
          </p:cNvPr>
          <p:cNvSpPr>
            <a:spLocks noGrp="1"/>
          </p:cNvSpPr>
          <p:nvPr>
            <p:ph type="title"/>
          </p:nvPr>
        </p:nvSpPr>
        <p:spPr/>
        <p:txBody>
          <a:bodyPr/>
          <a:lstStyle/>
          <a:p>
            <a:r>
              <a:rPr lang="en-US" dirty="0"/>
              <a:t>WHY ARE </a:t>
            </a:r>
            <a:r>
              <a:rPr lang="en-US" dirty="0">
                <a:solidFill>
                  <a:srgbClr val="0070C0"/>
                </a:solidFill>
              </a:rPr>
              <a:t>FOMITES</a:t>
            </a:r>
            <a:r>
              <a:rPr lang="en-US" dirty="0"/>
              <a:t> IMPORTANT?</a:t>
            </a:r>
          </a:p>
        </p:txBody>
      </p:sp>
      <p:sp>
        <p:nvSpPr>
          <p:cNvPr id="3" name="Content Placeholder 2">
            <a:extLst>
              <a:ext uri="{FF2B5EF4-FFF2-40B4-BE49-F238E27FC236}">
                <a16:creationId xmlns:a16="http://schemas.microsoft.com/office/drawing/2014/main" id="{1B6FF51A-D2E1-7B30-4063-90512010EAC7}"/>
              </a:ext>
            </a:extLst>
          </p:cNvPr>
          <p:cNvSpPr>
            <a:spLocks noGrp="1"/>
          </p:cNvSpPr>
          <p:nvPr>
            <p:ph sz="half" idx="1"/>
          </p:nvPr>
        </p:nvSpPr>
        <p:spPr/>
        <p:txBody>
          <a:bodyPr>
            <a:normAutofit lnSpcReduction="10000"/>
          </a:bodyPr>
          <a:lstStyle/>
          <a:p>
            <a:r>
              <a:rPr lang="en-US" dirty="0"/>
              <a:t>Fomites aid in disease transmission</a:t>
            </a:r>
          </a:p>
          <a:p>
            <a:r>
              <a:rPr lang="en-US" dirty="0"/>
              <a:t>Important to understand how the environment plays a role in the spread of diseases</a:t>
            </a:r>
          </a:p>
          <a:p>
            <a:endParaRPr lang="en-US" dirty="0"/>
          </a:p>
          <a:p>
            <a:r>
              <a:rPr lang="en-US" dirty="0"/>
              <a:t>As Environmental Health Specialists, it is important to understand how regulation compliance with specific practices such as washing, rinsing and sanitizing, disinfection and hand washing can reduce risk factors</a:t>
            </a:r>
          </a:p>
        </p:txBody>
      </p:sp>
      <p:pic>
        <p:nvPicPr>
          <p:cNvPr id="1026" name="Picture 2" descr="S-STEM Scholar Jeanette Johnson's Blog: A week of playing keeping up...">
            <a:extLst>
              <a:ext uri="{FF2B5EF4-FFF2-40B4-BE49-F238E27FC236}">
                <a16:creationId xmlns:a16="http://schemas.microsoft.com/office/drawing/2014/main" id="{1FFCD776-9224-AAA4-D1B9-01FEE636625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53226" y="2532781"/>
            <a:ext cx="4638674" cy="3553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202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8BBFD-F17D-C414-A9AC-D306F76D5940}"/>
              </a:ext>
            </a:extLst>
          </p:cNvPr>
          <p:cNvSpPr>
            <a:spLocks noGrp="1"/>
          </p:cNvSpPr>
          <p:nvPr>
            <p:ph type="title"/>
          </p:nvPr>
        </p:nvSpPr>
        <p:spPr/>
        <p:txBody>
          <a:bodyPr/>
          <a:lstStyle/>
          <a:p>
            <a:r>
              <a:rPr lang="en-US" dirty="0"/>
              <a:t>TRANSFER EFFICIENCY OF </a:t>
            </a:r>
            <a:r>
              <a:rPr lang="en-US" dirty="0">
                <a:solidFill>
                  <a:srgbClr val="0070C0"/>
                </a:solidFill>
              </a:rPr>
              <a:t>FOMITES</a:t>
            </a:r>
            <a:r>
              <a:rPr lang="en-US" dirty="0"/>
              <a:t>: Porous vs. Non-Porous </a:t>
            </a:r>
          </a:p>
        </p:txBody>
      </p:sp>
      <p:sp>
        <p:nvSpPr>
          <p:cNvPr id="3" name="Content Placeholder 2">
            <a:extLst>
              <a:ext uri="{FF2B5EF4-FFF2-40B4-BE49-F238E27FC236}">
                <a16:creationId xmlns:a16="http://schemas.microsoft.com/office/drawing/2014/main" id="{CF980E66-7AE0-9EA7-EC38-DDF1E31C15A3}"/>
              </a:ext>
            </a:extLst>
          </p:cNvPr>
          <p:cNvSpPr>
            <a:spLocks noGrp="1"/>
          </p:cNvSpPr>
          <p:nvPr>
            <p:ph sz="half" idx="1"/>
          </p:nvPr>
        </p:nvSpPr>
        <p:spPr/>
        <p:txBody>
          <a:bodyPr>
            <a:normAutofit fontScale="92500" lnSpcReduction="10000"/>
          </a:bodyPr>
          <a:lstStyle/>
          <a:p>
            <a:r>
              <a:rPr lang="en-US" dirty="0"/>
              <a:t>HIGH HUMIDITY- (40% TO 65% relative humidity)</a:t>
            </a:r>
            <a:r>
              <a:rPr lang="en-US" baseline="30000" dirty="0"/>
              <a:t>7</a:t>
            </a:r>
            <a:endParaRPr lang="en-US" dirty="0"/>
          </a:p>
          <a:p>
            <a:pPr lvl="1"/>
            <a:r>
              <a:rPr lang="en-US" dirty="0"/>
              <a:t>Greater transfer efficiencies for porous surfaces (13.4%)</a:t>
            </a:r>
          </a:p>
          <a:p>
            <a:pPr lvl="1"/>
            <a:r>
              <a:rPr lang="en-US" dirty="0"/>
              <a:t>Great transfer efficiencies for non-porous surfaces (79.5%)</a:t>
            </a:r>
          </a:p>
          <a:p>
            <a:r>
              <a:rPr lang="en-US" dirty="0"/>
              <a:t>LOW HUMIDITY- (15% TO 32% relative humidity)</a:t>
            </a:r>
            <a:r>
              <a:rPr lang="en-US" baseline="30000" dirty="0"/>
              <a:t>7</a:t>
            </a:r>
            <a:endParaRPr lang="en-US" dirty="0"/>
          </a:p>
          <a:p>
            <a:pPr lvl="1"/>
            <a:r>
              <a:rPr lang="en-US" dirty="0"/>
              <a:t>Lower transfer efficiencies for porous surfaces (6.8%)</a:t>
            </a:r>
          </a:p>
          <a:p>
            <a:pPr lvl="1"/>
            <a:r>
              <a:rPr lang="en-US" dirty="0"/>
              <a:t>Lower transfer efficiencies for non-porous surfaces (57%)</a:t>
            </a:r>
          </a:p>
        </p:txBody>
      </p:sp>
      <p:pic>
        <p:nvPicPr>
          <p:cNvPr id="2050" name="Picture 2" descr="Hanex Solid Surfaces | 19 Solid Surface Kitchen Countertops Design Ideas -  Hanex Solid Surfaces">
            <a:extLst>
              <a:ext uri="{FF2B5EF4-FFF2-40B4-BE49-F238E27FC236}">
                <a16:creationId xmlns:a16="http://schemas.microsoft.com/office/drawing/2014/main" id="{447AEFF6-6BFD-9331-69EA-6029542D24C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1" y="2446339"/>
            <a:ext cx="2959892" cy="19732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054" name="Picture 6" descr="Lodge Twin 10.5''">
            <a:extLst>
              <a:ext uri="{FF2B5EF4-FFF2-40B4-BE49-F238E27FC236}">
                <a16:creationId xmlns:a16="http://schemas.microsoft.com/office/drawing/2014/main" id="{27F02539-E67D-0AB2-1D24-6352643F9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2482" y="4116913"/>
            <a:ext cx="2531317" cy="253131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682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24629-9D9E-4B17-64B6-C02D0D8F8805}"/>
              </a:ext>
            </a:extLst>
          </p:cNvPr>
          <p:cNvSpPr>
            <a:spLocks noGrp="1"/>
          </p:cNvSpPr>
          <p:nvPr>
            <p:ph type="title"/>
          </p:nvPr>
        </p:nvSpPr>
        <p:spPr/>
        <p:txBody>
          <a:bodyPr/>
          <a:lstStyle/>
          <a:p>
            <a:r>
              <a:rPr lang="en-US" dirty="0"/>
              <a:t>HOW DO </a:t>
            </a:r>
            <a:r>
              <a:rPr lang="en-US" dirty="0">
                <a:solidFill>
                  <a:srgbClr val="0070C0"/>
                </a:solidFill>
              </a:rPr>
              <a:t>FOMITES</a:t>
            </a:r>
            <a:r>
              <a:rPr lang="en-US" dirty="0"/>
              <a:t> RELATE TO EH INSPECTIONS?</a:t>
            </a:r>
          </a:p>
        </p:txBody>
      </p:sp>
      <p:sp>
        <p:nvSpPr>
          <p:cNvPr id="3" name="Text Placeholder 2">
            <a:extLst>
              <a:ext uri="{FF2B5EF4-FFF2-40B4-BE49-F238E27FC236}">
                <a16:creationId xmlns:a16="http://schemas.microsoft.com/office/drawing/2014/main" id="{58C34967-1509-8F03-6043-06051911DAE6}"/>
              </a:ext>
            </a:extLst>
          </p:cNvPr>
          <p:cNvSpPr>
            <a:spLocks noGrp="1"/>
          </p:cNvSpPr>
          <p:nvPr>
            <p:ph type="body" idx="1"/>
          </p:nvPr>
        </p:nvSpPr>
        <p:spPr>
          <a:xfrm>
            <a:off x="1154954" y="3886200"/>
            <a:ext cx="3050438" cy="706964"/>
          </a:xfrm>
        </p:spPr>
        <p:txBody>
          <a:bodyPr/>
          <a:lstStyle/>
          <a:p>
            <a:r>
              <a:rPr lang="en-US" sz="1600" dirty="0"/>
              <a:t>FDA 2017 Food Code</a:t>
            </a:r>
          </a:p>
        </p:txBody>
      </p:sp>
      <p:sp>
        <p:nvSpPr>
          <p:cNvPr id="5" name="Text Placeholder 4">
            <a:extLst>
              <a:ext uri="{FF2B5EF4-FFF2-40B4-BE49-F238E27FC236}">
                <a16:creationId xmlns:a16="http://schemas.microsoft.com/office/drawing/2014/main" id="{097942DA-A90F-BF4E-672A-44C443FBC6B3}"/>
              </a:ext>
            </a:extLst>
          </p:cNvPr>
          <p:cNvSpPr>
            <a:spLocks noGrp="1"/>
          </p:cNvSpPr>
          <p:nvPr>
            <p:ph type="body" sz="half" idx="18"/>
          </p:nvPr>
        </p:nvSpPr>
        <p:spPr>
          <a:xfrm>
            <a:off x="1154954" y="4593164"/>
            <a:ext cx="3050438" cy="2036236"/>
          </a:xfrm>
        </p:spPr>
        <p:txBody>
          <a:bodyPr>
            <a:normAutofit fontScale="85000" lnSpcReduction="20000"/>
          </a:bodyPr>
          <a:lstStyle/>
          <a:p>
            <a:r>
              <a:rPr lang="en-US" dirty="0"/>
              <a:t>EHP- 2-201.11</a:t>
            </a:r>
          </a:p>
          <a:p>
            <a:r>
              <a:rPr lang="en-US" dirty="0"/>
              <a:t>Exclusion vs Restriction- 2-201-12</a:t>
            </a:r>
          </a:p>
          <a:p>
            <a:r>
              <a:rPr lang="en-US" dirty="0"/>
              <a:t>Personal Cleanliness- 2-303.11 (Jewelry)</a:t>
            </a:r>
          </a:p>
          <a:p>
            <a:r>
              <a:rPr lang="en-US" dirty="0"/>
              <a:t>Eating, Drinking- 2-401.11 A, B</a:t>
            </a:r>
          </a:p>
          <a:p>
            <a:r>
              <a:rPr lang="en-US" dirty="0"/>
              <a:t>Cleaning- 4-601, 4-602, 4-603</a:t>
            </a:r>
          </a:p>
          <a:p>
            <a:r>
              <a:rPr lang="en-US" dirty="0"/>
              <a:t>Sanitization- 4-701, 4-702, 4-703</a:t>
            </a:r>
          </a:p>
          <a:p>
            <a:r>
              <a:rPr lang="en-US" dirty="0"/>
              <a:t>Laundering- 4-801, 4-802, 4-803</a:t>
            </a:r>
          </a:p>
        </p:txBody>
      </p:sp>
      <p:sp>
        <p:nvSpPr>
          <p:cNvPr id="6" name="Text Placeholder 5">
            <a:extLst>
              <a:ext uri="{FF2B5EF4-FFF2-40B4-BE49-F238E27FC236}">
                <a16:creationId xmlns:a16="http://schemas.microsoft.com/office/drawing/2014/main" id="{2D704E22-7E32-A6F2-1251-FFD2F3A37A61}"/>
              </a:ext>
            </a:extLst>
          </p:cNvPr>
          <p:cNvSpPr>
            <a:spLocks noGrp="1"/>
          </p:cNvSpPr>
          <p:nvPr>
            <p:ph type="body" sz="quarter" idx="3"/>
          </p:nvPr>
        </p:nvSpPr>
        <p:spPr>
          <a:xfrm>
            <a:off x="4568865" y="3886201"/>
            <a:ext cx="3050438" cy="706964"/>
          </a:xfrm>
        </p:spPr>
        <p:txBody>
          <a:bodyPr/>
          <a:lstStyle/>
          <a:p>
            <a:r>
              <a:rPr lang="en-US" sz="1600" dirty="0"/>
              <a:t>Water Recreational Facilities Ordinance</a:t>
            </a:r>
          </a:p>
        </p:txBody>
      </p:sp>
      <p:sp>
        <p:nvSpPr>
          <p:cNvPr id="8" name="Text Placeholder 7">
            <a:extLst>
              <a:ext uri="{FF2B5EF4-FFF2-40B4-BE49-F238E27FC236}">
                <a16:creationId xmlns:a16="http://schemas.microsoft.com/office/drawing/2014/main" id="{2A714573-4C2E-A58B-D9E8-8F1C7D9D9927}"/>
              </a:ext>
            </a:extLst>
          </p:cNvPr>
          <p:cNvSpPr>
            <a:spLocks noGrp="1"/>
          </p:cNvSpPr>
          <p:nvPr>
            <p:ph type="body" sz="half" idx="19"/>
          </p:nvPr>
        </p:nvSpPr>
        <p:spPr>
          <a:xfrm>
            <a:off x="4570172" y="4593163"/>
            <a:ext cx="3050438" cy="1433894"/>
          </a:xfrm>
        </p:spPr>
        <p:txBody>
          <a:bodyPr/>
          <a:lstStyle/>
          <a:p>
            <a:r>
              <a:rPr lang="en-US" dirty="0"/>
              <a:t>Communicable Diseases- Section 69.1-3-5</a:t>
            </a:r>
          </a:p>
          <a:p>
            <a:r>
              <a:rPr lang="en-US" dirty="0"/>
              <a:t>Placards- Section 69.1-3-4</a:t>
            </a:r>
          </a:p>
        </p:txBody>
      </p:sp>
      <p:sp>
        <p:nvSpPr>
          <p:cNvPr id="9" name="Text Placeholder 8">
            <a:extLst>
              <a:ext uri="{FF2B5EF4-FFF2-40B4-BE49-F238E27FC236}">
                <a16:creationId xmlns:a16="http://schemas.microsoft.com/office/drawing/2014/main" id="{9608F7EC-D105-B20D-BAEB-0C394C468103}"/>
              </a:ext>
            </a:extLst>
          </p:cNvPr>
          <p:cNvSpPr>
            <a:spLocks noGrp="1"/>
          </p:cNvSpPr>
          <p:nvPr>
            <p:ph type="body" sz="quarter" idx="13"/>
          </p:nvPr>
        </p:nvSpPr>
        <p:spPr>
          <a:xfrm>
            <a:off x="7982775" y="3886201"/>
            <a:ext cx="3051095" cy="706964"/>
          </a:xfrm>
        </p:spPr>
        <p:txBody>
          <a:bodyPr/>
          <a:lstStyle/>
          <a:p>
            <a:r>
              <a:rPr lang="en-US" sz="1600" dirty="0"/>
              <a:t>Sanitary Regulations for Hotels</a:t>
            </a:r>
          </a:p>
        </p:txBody>
      </p:sp>
      <p:sp>
        <p:nvSpPr>
          <p:cNvPr id="11" name="Text Placeholder 10">
            <a:extLst>
              <a:ext uri="{FF2B5EF4-FFF2-40B4-BE49-F238E27FC236}">
                <a16:creationId xmlns:a16="http://schemas.microsoft.com/office/drawing/2014/main" id="{2E8B9B80-2C7E-CE7D-8634-7711DE781CBA}"/>
              </a:ext>
            </a:extLst>
          </p:cNvPr>
          <p:cNvSpPr>
            <a:spLocks noGrp="1"/>
          </p:cNvSpPr>
          <p:nvPr>
            <p:ph type="body" sz="half" idx="20"/>
          </p:nvPr>
        </p:nvSpPr>
        <p:spPr>
          <a:xfrm>
            <a:off x="7982775" y="4593162"/>
            <a:ext cx="3051096" cy="2036238"/>
          </a:xfrm>
        </p:spPr>
        <p:txBody>
          <a:bodyPr>
            <a:normAutofit fontScale="92500" lnSpcReduction="20000"/>
          </a:bodyPr>
          <a:lstStyle/>
          <a:p>
            <a:r>
              <a:rPr lang="en-US" dirty="0"/>
              <a:t>EHP- 12VAC5-431-460</a:t>
            </a:r>
          </a:p>
          <a:p>
            <a:r>
              <a:rPr lang="en-US" dirty="0"/>
              <a:t>General Sanitation- 431-290</a:t>
            </a:r>
          </a:p>
          <a:p>
            <a:r>
              <a:rPr lang="en-US" dirty="0"/>
              <a:t>Housekeeping Carts- 431-430 C</a:t>
            </a:r>
          </a:p>
          <a:p>
            <a:r>
              <a:rPr lang="en-US" dirty="0"/>
              <a:t>Laundry- 431-340 F, G, H</a:t>
            </a:r>
          </a:p>
          <a:p>
            <a:r>
              <a:rPr lang="en-US" dirty="0"/>
              <a:t>Furnishings Clean/Good Repair- 431-320</a:t>
            </a:r>
          </a:p>
          <a:p>
            <a:r>
              <a:rPr lang="en-US" dirty="0"/>
              <a:t>Mattress Pads, Bedding, Linen- 431-340 B,C,D,E,I</a:t>
            </a:r>
          </a:p>
        </p:txBody>
      </p:sp>
      <p:pic>
        <p:nvPicPr>
          <p:cNvPr id="1026" name="Picture 2" descr="Lodging - Environmental Health">
            <a:extLst>
              <a:ext uri="{FF2B5EF4-FFF2-40B4-BE49-F238E27FC236}">
                <a16:creationId xmlns:a16="http://schemas.microsoft.com/office/drawing/2014/main" id="{0CBD696F-C3A6-48E7-D2E3-0F83419C3698}"/>
              </a:ext>
            </a:extLst>
          </p:cNvPr>
          <p:cNvPicPr>
            <a:picLocks noGrp="1" noChangeAspect="1" noChangeArrowheads="1"/>
          </p:cNvPicPr>
          <p:nvPr>
            <p:ph type="pic" idx="22"/>
          </p:nvPr>
        </p:nvPicPr>
        <p:blipFill>
          <a:blip r:embed="rId2">
            <a:extLst>
              <a:ext uri="{28A0092B-C50C-407E-A947-70E740481C1C}">
                <a14:useLocalDpi xmlns:a14="http://schemas.microsoft.com/office/drawing/2010/main" val="0"/>
              </a:ext>
            </a:extLst>
          </a:blip>
          <a:srcRect t="14248" b="14248"/>
          <a:stretch>
            <a:fillRect/>
          </a:stretch>
        </p:blipFill>
        <p:spPr bwMode="auto">
          <a:xfrm>
            <a:off x="8162925" y="2603500"/>
            <a:ext cx="2690813" cy="1282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FDA Food Code &amp; Commercial Dishwashers">
            <a:extLst>
              <a:ext uri="{FF2B5EF4-FFF2-40B4-BE49-F238E27FC236}">
                <a16:creationId xmlns:a16="http://schemas.microsoft.com/office/drawing/2014/main" id="{FCD3BAFD-D0F2-C4AF-B34A-1CC44C3296F9}"/>
              </a:ext>
            </a:extLst>
          </p:cNvPr>
          <p:cNvPicPr>
            <a:picLocks noGrp="1" noChangeAspect="1" noChangeArrowheads="1"/>
          </p:cNvPicPr>
          <p:nvPr>
            <p:ph type="pic" idx="15"/>
          </p:nvPr>
        </p:nvPicPr>
        <p:blipFill>
          <a:blip r:embed="rId3">
            <a:extLst>
              <a:ext uri="{28A0092B-C50C-407E-A947-70E740481C1C}">
                <a14:useLocalDpi xmlns:a14="http://schemas.microsoft.com/office/drawing/2010/main" val="0"/>
              </a:ext>
            </a:extLst>
          </a:blip>
          <a:srcRect t="14260" b="14260"/>
          <a:stretch>
            <a:fillRect/>
          </a:stretch>
        </p:blipFill>
        <p:spPr bwMode="auto">
          <a:xfrm>
            <a:off x="1335088" y="2603500"/>
            <a:ext cx="2690812" cy="1282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ols, Spas, &amp; Water Features | Riverside County Department of  Environmental Health">
            <a:extLst>
              <a:ext uri="{FF2B5EF4-FFF2-40B4-BE49-F238E27FC236}">
                <a16:creationId xmlns:a16="http://schemas.microsoft.com/office/drawing/2014/main" id="{08A4D9AE-7D97-CE3F-3B46-A6A3A05BEFD5}"/>
              </a:ext>
            </a:extLst>
          </p:cNvPr>
          <p:cNvPicPr>
            <a:picLocks noGrp="1" noChangeAspect="1" noChangeArrowheads="1"/>
          </p:cNvPicPr>
          <p:nvPr>
            <p:ph type="pic" idx="21"/>
          </p:nvPr>
        </p:nvPicPr>
        <p:blipFill>
          <a:blip r:embed="rId4">
            <a:extLst>
              <a:ext uri="{28A0092B-C50C-407E-A947-70E740481C1C}">
                <a14:useLocalDpi xmlns:a14="http://schemas.microsoft.com/office/drawing/2010/main" val="0"/>
              </a:ext>
            </a:extLst>
          </a:blip>
          <a:srcRect t="11539" b="11539"/>
          <a:stretch>
            <a:fillRect/>
          </a:stretch>
        </p:blipFill>
        <p:spPr bwMode="auto">
          <a:xfrm>
            <a:off x="4748213" y="2603500"/>
            <a:ext cx="2690812" cy="128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720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ADEA-D3E7-23B2-976C-0C4D8A6B889C}"/>
              </a:ext>
            </a:extLst>
          </p:cNvPr>
          <p:cNvSpPr>
            <a:spLocks noGrp="1"/>
          </p:cNvSpPr>
          <p:nvPr>
            <p:ph type="title"/>
          </p:nvPr>
        </p:nvSpPr>
        <p:spPr/>
        <p:txBody>
          <a:bodyPr/>
          <a:lstStyle/>
          <a:p>
            <a:r>
              <a:rPr lang="en-US" sz="3200" dirty="0"/>
              <a:t>HOW TO REDUCE DISEASE TRANSMISSION?: CLEANING VS SANITIZING VS DISINFECTING</a:t>
            </a:r>
          </a:p>
        </p:txBody>
      </p:sp>
      <p:sp>
        <p:nvSpPr>
          <p:cNvPr id="3" name="Content Placeholder 2">
            <a:extLst>
              <a:ext uri="{FF2B5EF4-FFF2-40B4-BE49-F238E27FC236}">
                <a16:creationId xmlns:a16="http://schemas.microsoft.com/office/drawing/2014/main" id="{CBC3F33C-8FAA-FEDA-BE4C-00294356CC55}"/>
              </a:ext>
            </a:extLst>
          </p:cNvPr>
          <p:cNvSpPr>
            <a:spLocks noGrp="1"/>
          </p:cNvSpPr>
          <p:nvPr>
            <p:ph sz="half" idx="1"/>
          </p:nvPr>
        </p:nvSpPr>
        <p:spPr/>
        <p:txBody>
          <a:bodyPr/>
          <a:lstStyle/>
          <a:p>
            <a:r>
              <a:rPr lang="en-US" dirty="0"/>
              <a:t>Proper cleaning methods</a:t>
            </a:r>
          </a:p>
          <a:p>
            <a:pPr lvl="1"/>
            <a:r>
              <a:rPr lang="en-US" dirty="0"/>
              <a:t>Removal of dirt, debris, solids and organic matter</a:t>
            </a:r>
          </a:p>
          <a:p>
            <a:r>
              <a:rPr lang="en-US" dirty="0"/>
              <a:t>Preparing the proper sanitizing/ disinfection solutions </a:t>
            </a:r>
          </a:p>
          <a:p>
            <a:pPr lvl="1"/>
            <a:r>
              <a:rPr lang="en-US" dirty="0"/>
              <a:t>Proper concentrations</a:t>
            </a:r>
          </a:p>
          <a:p>
            <a:pPr lvl="1"/>
            <a:r>
              <a:rPr lang="en-US" dirty="0"/>
              <a:t>Proper contact times/ per chemical</a:t>
            </a:r>
          </a:p>
          <a:p>
            <a:pPr lvl="1"/>
            <a:endParaRPr lang="en-US" dirty="0"/>
          </a:p>
          <a:p>
            <a:pPr marL="457200" lvl="1" indent="0">
              <a:buNone/>
            </a:pPr>
            <a:r>
              <a:rPr lang="en-US" dirty="0">
                <a:hlinkClick r:id="rId2"/>
              </a:rPr>
              <a:t>www.epa.gov</a:t>
            </a:r>
            <a:r>
              <a:rPr lang="en-US" dirty="0"/>
              <a:t> </a:t>
            </a:r>
          </a:p>
        </p:txBody>
      </p:sp>
      <p:pic>
        <p:nvPicPr>
          <p:cNvPr id="6" name="Content Placeholder 5">
            <a:extLst>
              <a:ext uri="{FF2B5EF4-FFF2-40B4-BE49-F238E27FC236}">
                <a16:creationId xmlns:a16="http://schemas.microsoft.com/office/drawing/2014/main" id="{2C50B53F-15A2-FF72-EFBB-08967B3F5F0A}"/>
              </a:ext>
            </a:extLst>
          </p:cNvPr>
          <p:cNvPicPr>
            <a:picLocks noGrp="1" noChangeAspect="1"/>
          </p:cNvPicPr>
          <p:nvPr>
            <p:ph sz="half" idx="2"/>
          </p:nvPr>
        </p:nvPicPr>
        <p:blipFill>
          <a:blip r:embed="rId3"/>
          <a:stretch>
            <a:fillRect/>
          </a:stretch>
        </p:blipFill>
        <p:spPr>
          <a:xfrm>
            <a:off x="6234636" y="2603500"/>
            <a:ext cx="4772566" cy="3416300"/>
          </a:xfrm>
        </p:spPr>
      </p:pic>
    </p:spTree>
    <p:extLst>
      <p:ext uri="{BB962C8B-B14F-4D97-AF65-F5344CB8AC3E}">
        <p14:creationId xmlns:p14="http://schemas.microsoft.com/office/powerpoint/2010/main" val="34111736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1156</TotalTime>
  <Words>931</Words>
  <Application>Microsoft Office PowerPoint</Application>
  <PresentationFormat>Widescreen</PresentationFormat>
  <Paragraphs>85</Paragraphs>
  <Slides>14</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 Boardroom</vt:lpstr>
      <vt:lpstr>“WHAT THE FOMITE?”</vt:lpstr>
      <vt:lpstr>ICEBREAKER: Test Your Knowledge?</vt:lpstr>
      <vt:lpstr>DEFINITION: WHAT IS A FOMITE?</vt:lpstr>
      <vt:lpstr>WHAT ARE SOME EXAMPLES OF FOMITES?</vt:lpstr>
      <vt:lpstr>BACKGROUND: WHAT IS A FOMITE?</vt:lpstr>
      <vt:lpstr>WHY ARE FOMITES IMPORTANT?</vt:lpstr>
      <vt:lpstr>TRANSFER EFFICIENCY OF FOMITES: Porous vs. Non-Porous </vt:lpstr>
      <vt:lpstr>HOW DO FOMITES RELATE TO EH INSPECTIONS?</vt:lpstr>
      <vt:lpstr>HOW TO REDUCE DISEASE TRANSMISSION?: CLEANING VS SANITIZING VS DISINFECTING</vt:lpstr>
      <vt:lpstr>NOROVIRUS OUTBREAK SICKENS MOREN THAN 300 PEOPLE- ABCNews</vt:lpstr>
      <vt:lpstr>TAKE HOME MESSAGE: #1 Way to Prevent or Reduce the spread of infections??</vt:lpstr>
      <vt:lpstr>Test Your Knowledge? FIND THE FOMITES…</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THE FOMITE?”</dc:title>
  <dc:creator>Brown, Debora R.</dc:creator>
  <cp:lastModifiedBy>Brown, Debora R.</cp:lastModifiedBy>
  <cp:revision>30</cp:revision>
  <dcterms:created xsi:type="dcterms:W3CDTF">2023-10-14T15:22:25Z</dcterms:created>
  <dcterms:modified xsi:type="dcterms:W3CDTF">2023-10-26T03:40:55Z</dcterms:modified>
</cp:coreProperties>
</file>