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59" r:id="rId3"/>
    <p:sldId id="297" r:id="rId4"/>
    <p:sldId id="303" r:id="rId5"/>
    <p:sldId id="296" r:id="rId6"/>
    <p:sldId id="299" r:id="rId7"/>
    <p:sldId id="307" r:id="rId8"/>
    <p:sldId id="262" r:id="rId9"/>
    <p:sldId id="264" r:id="rId10"/>
    <p:sldId id="309" r:id="rId11"/>
    <p:sldId id="313" r:id="rId12"/>
    <p:sldId id="314" r:id="rId13"/>
    <p:sldId id="291" r:id="rId14"/>
    <p:sldId id="302" r:id="rId15"/>
    <p:sldId id="269" r:id="rId16"/>
    <p:sldId id="312" r:id="rId17"/>
    <p:sldId id="3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21BEC-7602-4883-9088-8DE2C2F8F499}"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0653EEB4-3E64-431D-8BAF-63287DCFB460}">
      <dgm:prSet phldrT="[Text]" custT="1"/>
      <dgm:spPr/>
      <dgm:t>
        <a:bodyPr/>
        <a:lstStyle/>
        <a:p>
          <a:r>
            <a:rPr lang="en-US" sz="1800" b="1" dirty="0"/>
            <a:t>Product Development</a:t>
          </a:r>
        </a:p>
      </dgm:t>
    </dgm:pt>
    <dgm:pt modelId="{D99578CD-B11E-49E0-9CF0-2D7114D7CD7F}" type="parTrans" cxnId="{5B918640-C986-4692-9B8E-4F51D052F759}">
      <dgm:prSet/>
      <dgm:spPr/>
      <dgm:t>
        <a:bodyPr/>
        <a:lstStyle/>
        <a:p>
          <a:endParaRPr lang="en-US"/>
        </a:p>
      </dgm:t>
    </dgm:pt>
    <dgm:pt modelId="{215DC25F-DE88-4A3A-9C87-00CC5DB641FE}" type="sibTrans" cxnId="{5B918640-C986-4692-9B8E-4F51D052F759}">
      <dgm:prSet/>
      <dgm:spPr/>
      <dgm:t>
        <a:bodyPr/>
        <a:lstStyle/>
        <a:p>
          <a:endParaRPr lang="en-US"/>
        </a:p>
      </dgm:t>
    </dgm:pt>
    <dgm:pt modelId="{BD87E6BE-4644-44CE-A396-BBF9AA750F02}">
      <dgm:prSet phldrT="[Text]" custT="1"/>
      <dgm:spPr/>
      <dgm:t>
        <a:bodyPr/>
        <a:lstStyle/>
        <a:p>
          <a:r>
            <a:rPr lang="en-US" sz="1800" b="1" dirty="0"/>
            <a:t>Supplier Processes</a:t>
          </a:r>
        </a:p>
      </dgm:t>
    </dgm:pt>
    <dgm:pt modelId="{AE24FC58-1322-4C9E-BAF3-B42E35059301}" type="parTrans" cxnId="{952DB466-24BC-4F8A-9184-27133CF88B0B}">
      <dgm:prSet/>
      <dgm:spPr/>
      <dgm:t>
        <a:bodyPr/>
        <a:lstStyle/>
        <a:p>
          <a:endParaRPr lang="en-US"/>
        </a:p>
      </dgm:t>
    </dgm:pt>
    <dgm:pt modelId="{81417FE8-6B0D-4305-B15D-032193B8F65F}" type="sibTrans" cxnId="{952DB466-24BC-4F8A-9184-27133CF88B0B}">
      <dgm:prSet/>
      <dgm:spPr/>
      <dgm:t>
        <a:bodyPr/>
        <a:lstStyle/>
        <a:p>
          <a:endParaRPr lang="en-US"/>
        </a:p>
      </dgm:t>
    </dgm:pt>
    <dgm:pt modelId="{FA8822FC-34ED-46FA-B854-209376892C83}">
      <dgm:prSet phldrT="[Text]" custT="1"/>
      <dgm:spPr/>
      <dgm:t>
        <a:bodyPr/>
        <a:lstStyle/>
        <a:p>
          <a:r>
            <a:rPr lang="en-US" sz="1800" b="1" dirty="0"/>
            <a:t>Storage and Delivery to Stores</a:t>
          </a:r>
        </a:p>
      </dgm:t>
    </dgm:pt>
    <dgm:pt modelId="{7E230C76-1F7B-46DC-AA12-0CD5AC1785C1}" type="parTrans" cxnId="{7C1E9D0A-2950-48DB-9A6F-46548A457374}">
      <dgm:prSet/>
      <dgm:spPr/>
      <dgm:t>
        <a:bodyPr/>
        <a:lstStyle/>
        <a:p>
          <a:endParaRPr lang="en-US"/>
        </a:p>
      </dgm:t>
    </dgm:pt>
    <dgm:pt modelId="{6884BFC9-A0A0-4B8C-BC53-F2F77E36A361}" type="sibTrans" cxnId="{7C1E9D0A-2950-48DB-9A6F-46548A457374}">
      <dgm:prSet/>
      <dgm:spPr/>
      <dgm:t>
        <a:bodyPr/>
        <a:lstStyle/>
        <a:p>
          <a:endParaRPr lang="en-US"/>
        </a:p>
      </dgm:t>
    </dgm:pt>
    <dgm:pt modelId="{1BDC33B6-3302-4A07-A6BC-3F8BB6A93944}">
      <dgm:prSet custT="1"/>
      <dgm:spPr/>
      <dgm:t>
        <a:bodyPr/>
        <a:lstStyle/>
        <a:p>
          <a:r>
            <a:rPr lang="en-US" sz="1800" b="1" dirty="0"/>
            <a:t>Equipment and Process Design</a:t>
          </a:r>
        </a:p>
      </dgm:t>
    </dgm:pt>
    <dgm:pt modelId="{44480721-1BE5-4861-98F4-BFC2ABCE8DA8}" type="parTrans" cxnId="{94034301-4169-4D8C-AEAF-C2D7392E89AE}">
      <dgm:prSet/>
      <dgm:spPr/>
      <dgm:t>
        <a:bodyPr/>
        <a:lstStyle/>
        <a:p>
          <a:endParaRPr lang="en-US"/>
        </a:p>
      </dgm:t>
    </dgm:pt>
    <dgm:pt modelId="{73C7FAB3-BBE9-4FD8-A030-554675C74439}" type="sibTrans" cxnId="{94034301-4169-4D8C-AEAF-C2D7392E89AE}">
      <dgm:prSet/>
      <dgm:spPr/>
      <dgm:t>
        <a:bodyPr/>
        <a:lstStyle/>
        <a:p>
          <a:endParaRPr lang="en-US"/>
        </a:p>
      </dgm:t>
    </dgm:pt>
    <dgm:pt modelId="{81C43B83-5ADC-4513-BCBE-54D06599D295}" type="pres">
      <dgm:prSet presAssocID="{AEF21BEC-7602-4883-9088-8DE2C2F8F499}" presName="Name0" presStyleCnt="0">
        <dgm:presLayoutVars>
          <dgm:chMax val="7"/>
          <dgm:chPref val="7"/>
          <dgm:dir/>
          <dgm:animLvl val="lvl"/>
        </dgm:presLayoutVars>
      </dgm:prSet>
      <dgm:spPr/>
    </dgm:pt>
    <dgm:pt modelId="{D28720A1-DFED-4188-85CF-54683AEF588B}" type="pres">
      <dgm:prSet presAssocID="{0653EEB4-3E64-431D-8BAF-63287DCFB460}" presName="Accent1" presStyleCnt="0"/>
      <dgm:spPr/>
    </dgm:pt>
    <dgm:pt modelId="{A4B3FC60-914C-4789-9F62-D4003AE2C611}" type="pres">
      <dgm:prSet presAssocID="{0653EEB4-3E64-431D-8BAF-63287DCFB460}" presName="Accent" presStyleLbl="node1" presStyleIdx="0" presStyleCnt="4" custScaleX="136077" custLinFactNeighborX="-8640"/>
      <dgm:spPr>
        <a:solidFill>
          <a:schemeClr val="accent2"/>
        </a:solidFill>
      </dgm:spPr>
    </dgm:pt>
    <dgm:pt modelId="{E6E8D0F4-A25E-4D6A-9688-FA5D46567DB8}" type="pres">
      <dgm:prSet presAssocID="{0653EEB4-3E64-431D-8BAF-63287DCFB460}" presName="Parent1" presStyleLbl="revTx" presStyleIdx="0" presStyleCnt="4" custScaleX="147366" custLinFactNeighborX="-10326" custLinFactNeighborY="-17210">
        <dgm:presLayoutVars>
          <dgm:chMax val="1"/>
          <dgm:chPref val="1"/>
          <dgm:bulletEnabled val="1"/>
        </dgm:presLayoutVars>
      </dgm:prSet>
      <dgm:spPr/>
    </dgm:pt>
    <dgm:pt modelId="{6504FC1F-A9E9-4FFF-A5A5-713D554CEBA8}" type="pres">
      <dgm:prSet presAssocID="{BD87E6BE-4644-44CE-A396-BBF9AA750F02}" presName="Accent2" presStyleCnt="0"/>
      <dgm:spPr/>
    </dgm:pt>
    <dgm:pt modelId="{7FD9DAB1-78C4-4ECC-AAB5-5BB5031E17C8}" type="pres">
      <dgm:prSet presAssocID="{BD87E6BE-4644-44CE-A396-BBF9AA750F02}" presName="Accent" presStyleLbl="node1" presStyleIdx="1" presStyleCnt="4" custScaleX="136077" custLinFactNeighborX="-8640"/>
      <dgm:spPr>
        <a:solidFill>
          <a:schemeClr val="accent6">
            <a:lumMod val="75000"/>
          </a:schemeClr>
        </a:solidFill>
      </dgm:spPr>
    </dgm:pt>
    <dgm:pt modelId="{0008B71C-989D-42B2-AE03-65BE3C06ED75}" type="pres">
      <dgm:prSet presAssocID="{BD87E6BE-4644-44CE-A396-BBF9AA750F02}" presName="Parent2" presStyleLbl="revTx" presStyleIdx="1" presStyleCnt="4" custScaleX="151599" custLinFactNeighborX="-29257" custLinFactNeighborY="-6884">
        <dgm:presLayoutVars>
          <dgm:chMax val="1"/>
          <dgm:chPref val="1"/>
          <dgm:bulletEnabled val="1"/>
        </dgm:presLayoutVars>
      </dgm:prSet>
      <dgm:spPr/>
    </dgm:pt>
    <dgm:pt modelId="{A3F04E7F-6B5C-4608-A868-7AFC7353BB9E}" type="pres">
      <dgm:prSet presAssocID="{FA8822FC-34ED-46FA-B854-209376892C83}" presName="Accent3" presStyleCnt="0"/>
      <dgm:spPr/>
    </dgm:pt>
    <dgm:pt modelId="{A8D69BA6-6586-4101-9404-0135D06D3B2A}" type="pres">
      <dgm:prSet presAssocID="{FA8822FC-34ED-46FA-B854-209376892C83}" presName="Accent" presStyleLbl="node1" presStyleIdx="2" presStyleCnt="4" custScaleX="136077" custLinFactNeighborX="-8640"/>
      <dgm:spPr>
        <a:solidFill>
          <a:srgbClr val="7030A0"/>
        </a:solidFill>
      </dgm:spPr>
    </dgm:pt>
    <dgm:pt modelId="{9B5601F0-3A70-4AF5-96A9-1D7C4A66092C}" type="pres">
      <dgm:prSet presAssocID="{FA8822FC-34ED-46FA-B854-209376892C83}" presName="Parent3" presStyleLbl="revTx" presStyleIdx="2" presStyleCnt="4" custScaleX="148471" custLinFactNeighborX="-1721">
        <dgm:presLayoutVars>
          <dgm:chMax val="1"/>
          <dgm:chPref val="1"/>
          <dgm:bulletEnabled val="1"/>
        </dgm:presLayoutVars>
      </dgm:prSet>
      <dgm:spPr/>
    </dgm:pt>
    <dgm:pt modelId="{561A3FA9-218F-4AC2-B8FD-C77795BD694E}" type="pres">
      <dgm:prSet presAssocID="{1BDC33B6-3302-4A07-A6BC-3F8BB6A93944}" presName="Accent4" presStyleCnt="0"/>
      <dgm:spPr/>
    </dgm:pt>
    <dgm:pt modelId="{52D2944F-0546-4B52-B67D-A0155ADE349A}" type="pres">
      <dgm:prSet presAssocID="{1BDC33B6-3302-4A07-A6BC-3F8BB6A93944}" presName="Accent" presStyleLbl="node1" presStyleIdx="3" presStyleCnt="4" custScaleX="136077" custLinFactNeighborX="-10062"/>
      <dgm:spPr/>
    </dgm:pt>
    <dgm:pt modelId="{CE7FD21E-3D32-4F06-967A-95F0AC6CD520}" type="pres">
      <dgm:prSet presAssocID="{1BDC33B6-3302-4A07-A6BC-3F8BB6A93944}" presName="Parent4" presStyleLbl="revTx" presStyleIdx="3" presStyleCnt="4" custScaleX="140480" custLinFactNeighborX="-17210" custLinFactNeighborY="6884">
        <dgm:presLayoutVars>
          <dgm:chMax val="1"/>
          <dgm:chPref val="1"/>
          <dgm:bulletEnabled val="1"/>
        </dgm:presLayoutVars>
      </dgm:prSet>
      <dgm:spPr/>
    </dgm:pt>
  </dgm:ptLst>
  <dgm:cxnLst>
    <dgm:cxn modelId="{94034301-4169-4D8C-AEAF-C2D7392E89AE}" srcId="{AEF21BEC-7602-4883-9088-8DE2C2F8F499}" destId="{1BDC33B6-3302-4A07-A6BC-3F8BB6A93944}" srcOrd="3" destOrd="0" parTransId="{44480721-1BE5-4861-98F4-BFC2ABCE8DA8}" sibTransId="{73C7FAB3-BBE9-4FD8-A030-554675C74439}"/>
    <dgm:cxn modelId="{7C1E9D0A-2950-48DB-9A6F-46548A457374}" srcId="{AEF21BEC-7602-4883-9088-8DE2C2F8F499}" destId="{FA8822FC-34ED-46FA-B854-209376892C83}" srcOrd="2" destOrd="0" parTransId="{7E230C76-1F7B-46DC-AA12-0CD5AC1785C1}" sibTransId="{6884BFC9-A0A0-4B8C-BC53-F2F77E36A361}"/>
    <dgm:cxn modelId="{5B918640-C986-4692-9B8E-4F51D052F759}" srcId="{AEF21BEC-7602-4883-9088-8DE2C2F8F499}" destId="{0653EEB4-3E64-431D-8BAF-63287DCFB460}" srcOrd="0" destOrd="0" parTransId="{D99578CD-B11E-49E0-9CF0-2D7114D7CD7F}" sibTransId="{215DC25F-DE88-4A3A-9C87-00CC5DB641FE}"/>
    <dgm:cxn modelId="{D13A815E-708D-48E0-B00D-EC7FC0203BE7}" type="presOf" srcId="{FA8822FC-34ED-46FA-B854-209376892C83}" destId="{9B5601F0-3A70-4AF5-96A9-1D7C4A66092C}" srcOrd="0" destOrd="0" presId="urn:microsoft.com/office/officeart/2009/layout/CircleArrowProcess"/>
    <dgm:cxn modelId="{952DB466-24BC-4F8A-9184-27133CF88B0B}" srcId="{AEF21BEC-7602-4883-9088-8DE2C2F8F499}" destId="{BD87E6BE-4644-44CE-A396-BBF9AA750F02}" srcOrd="1" destOrd="0" parTransId="{AE24FC58-1322-4C9E-BAF3-B42E35059301}" sibTransId="{81417FE8-6B0D-4305-B15D-032193B8F65F}"/>
    <dgm:cxn modelId="{F3308E83-BB72-470F-A138-004C0471BF3D}" type="presOf" srcId="{AEF21BEC-7602-4883-9088-8DE2C2F8F499}" destId="{81C43B83-5ADC-4513-BCBE-54D06599D295}" srcOrd="0" destOrd="0" presId="urn:microsoft.com/office/officeart/2009/layout/CircleArrowProcess"/>
    <dgm:cxn modelId="{7607D5C8-3E5E-4183-A560-CC84B8C9CAE8}" type="presOf" srcId="{1BDC33B6-3302-4A07-A6BC-3F8BB6A93944}" destId="{CE7FD21E-3D32-4F06-967A-95F0AC6CD520}" srcOrd="0" destOrd="0" presId="urn:microsoft.com/office/officeart/2009/layout/CircleArrowProcess"/>
    <dgm:cxn modelId="{65F832D5-2522-49B6-A3FE-57A3DF77C1D7}" type="presOf" srcId="{0653EEB4-3E64-431D-8BAF-63287DCFB460}" destId="{E6E8D0F4-A25E-4D6A-9688-FA5D46567DB8}" srcOrd="0" destOrd="0" presId="urn:microsoft.com/office/officeart/2009/layout/CircleArrowProcess"/>
    <dgm:cxn modelId="{1BF7F8E8-E6A1-48EA-8FD5-8983CE6013E3}" type="presOf" srcId="{BD87E6BE-4644-44CE-A396-BBF9AA750F02}" destId="{0008B71C-989D-42B2-AE03-65BE3C06ED75}" srcOrd="0" destOrd="0" presId="urn:microsoft.com/office/officeart/2009/layout/CircleArrowProcess"/>
    <dgm:cxn modelId="{AB8BCDC7-EDE3-4D35-9AE7-9E6961D084EB}" type="presParOf" srcId="{81C43B83-5ADC-4513-BCBE-54D06599D295}" destId="{D28720A1-DFED-4188-85CF-54683AEF588B}" srcOrd="0" destOrd="0" presId="urn:microsoft.com/office/officeart/2009/layout/CircleArrowProcess"/>
    <dgm:cxn modelId="{07AC1F3A-6A0D-4CB5-A796-8F4D8ED5F5F9}" type="presParOf" srcId="{D28720A1-DFED-4188-85CF-54683AEF588B}" destId="{A4B3FC60-914C-4789-9F62-D4003AE2C611}" srcOrd="0" destOrd="0" presId="urn:microsoft.com/office/officeart/2009/layout/CircleArrowProcess"/>
    <dgm:cxn modelId="{3D5CC5AA-84CE-4891-9498-FA338D3104A0}" type="presParOf" srcId="{81C43B83-5ADC-4513-BCBE-54D06599D295}" destId="{E6E8D0F4-A25E-4D6A-9688-FA5D46567DB8}" srcOrd="1" destOrd="0" presId="urn:microsoft.com/office/officeart/2009/layout/CircleArrowProcess"/>
    <dgm:cxn modelId="{A940275F-8804-41AA-9D4E-48F7E81A4F61}" type="presParOf" srcId="{81C43B83-5ADC-4513-BCBE-54D06599D295}" destId="{6504FC1F-A9E9-4FFF-A5A5-713D554CEBA8}" srcOrd="2" destOrd="0" presId="urn:microsoft.com/office/officeart/2009/layout/CircleArrowProcess"/>
    <dgm:cxn modelId="{FDE60D5D-5B06-437D-9164-58D2C2C214D6}" type="presParOf" srcId="{6504FC1F-A9E9-4FFF-A5A5-713D554CEBA8}" destId="{7FD9DAB1-78C4-4ECC-AAB5-5BB5031E17C8}" srcOrd="0" destOrd="0" presId="urn:microsoft.com/office/officeart/2009/layout/CircleArrowProcess"/>
    <dgm:cxn modelId="{D6DB7022-6439-4B36-9D17-A58756250D0F}" type="presParOf" srcId="{81C43B83-5ADC-4513-BCBE-54D06599D295}" destId="{0008B71C-989D-42B2-AE03-65BE3C06ED75}" srcOrd="3" destOrd="0" presId="urn:microsoft.com/office/officeart/2009/layout/CircleArrowProcess"/>
    <dgm:cxn modelId="{79D56AC5-1BDB-4E32-A679-F392BFD59EDB}" type="presParOf" srcId="{81C43B83-5ADC-4513-BCBE-54D06599D295}" destId="{A3F04E7F-6B5C-4608-A868-7AFC7353BB9E}" srcOrd="4" destOrd="0" presId="urn:microsoft.com/office/officeart/2009/layout/CircleArrowProcess"/>
    <dgm:cxn modelId="{8C6B6172-C15D-4A57-8A38-1FF615FC9FD5}" type="presParOf" srcId="{A3F04E7F-6B5C-4608-A868-7AFC7353BB9E}" destId="{A8D69BA6-6586-4101-9404-0135D06D3B2A}" srcOrd="0" destOrd="0" presId="urn:microsoft.com/office/officeart/2009/layout/CircleArrowProcess"/>
    <dgm:cxn modelId="{D01A7C45-5371-4308-9E6C-729C98030A2A}" type="presParOf" srcId="{81C43B83-5ADC-4513-BCBE-54D06599D295}" destId="{9B5601F0-3A70-4AF5-96A9-1D7C4A66092C}" srcOrd="5" destOrd="0" presId="urn:microsoft.com/office/officeart/2009/layout/CircleArrowProcess"/>
    <dgm:cxn modelId="{7E4C7A6F-D8BE-4DCE-BE0F-447E2030EF73}" type="presParOf" srcId="{81C43B83-5ADC-4513-BCBE-54D06599D295}" destId="{561A3FA9-218F-4AC2-B8FD-C77795BD694E}" srcOrd="6" destOrd="0" presId="urn:microsoft.com/office/officeart/2009/layout/CircleArrowProcess"/>
    <dgm:cxn modelId="{075D6011-FB0D-42B7-9C54-345E64A1B255}" type="presParOf" srcId="{561A3FA9-218F-4AC2-B8FD-C77795BD694E}" destId="{52D2944F-0546-4B52-B67D-A0155ADE349A}" srcOrd="0" destOrd="0" presId="urn:microsoft.com/office/officeart/2009/layout/CircleArrowProcess"/>
    <dgm:cxn modelId="{4A904966-DA91-4114-9787-578F176D2D29}" type="presParOf" srcId="{81C43B83-5ADC-4513-BCBE-54D06599D295}" destId="{CE7FD21E-3D32-4F06-967A-95F0AC6CD520}"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D1235-AD5D-4FD7-8D98-DE74115F969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D7C753E-7A74-48BE-87C7-60AB1D1BECC9}">
      <dgm:prSet custT="1"/>
      <dgm:spPr>
        <a:solidFill>
          <a:schemeClr val="accent6">
            <a:lumMod val="75000"/>
          </a:schemeClr>
        </a:solidFill>
      </dgm:spPr>
      <dgm:t>
        <a:bodyPr/>
        <a:lstStyle/>
        <a:p>
          <a:r>
            <a:rPr lang="en-US" sz="1800" dirty="0"/>
            <a:t>Total Wawa stores now 1000 </a:t>
          </a:r>
        </a:p>
        <a:p>
          <a:r>
            <a:rPr lang="en-US" sz="1800" dirty="0"/>
            <a:t>( PA, NJ, DE, MD, VA, FL and Washington DC) . New markets within the next 7 years will double store count to include – AL, NC, GA, TN, OH, IN, KY </a:t>
          </a:r>
        </a:p>
      </dgm:t>
    </dgm:pt>
    <dgm:pt modelId="{7013F9B4-A4C5-4220-A0FD-346FAE24012F}" type="parTrans" cxnId="{162B836F-9878-45FA-B2C1-B11DE9944A21}">
      <dgm:prSet/>
      <dgm:spPr/>
      <dgm:t>
        <a:bodyPr/>
        <a:lstStyle/>
        <a:p>
          <a:endParaRPr lang="en-US"/>
        </a:p>
      </dgm:t>
    </dgm:pt>
    <dgm:pt modelId="{8361D3D9-06A9-4AF2-9587-594B8FC3FE9B}" type="sibTrans" cxnId="{162B836F-9878-45FA-B2C1-B11DE9944A21}">
      <dgm:prSet/>
      <dgm:spPr/>
      <dgm:t>
        <a:bodyPr/>
        <a:lstStyle/>
        <a:p>
          <a:endParaRPr lang="en-US"/>
        </a:p>
      </dgm:t>
    </dgm:pt>
    <dgm:pt modelId="{CBBC0194-ACD4-4601-A101-5367268CAD9A}">
      <dgm:prSet/>
      <dgm:spPr>
        <a:solidFill>
          <a:schemeClr val="accent2">
            <a:lumMod val="75000"/>
          </a:schemeClr>
        </a:solidFill>
      </dgm:spPr>
      <dgm:t>
        <a:bodyPr/>
        <a:lstStyle/>
        <a:p>
          <a:r>
            <a:rPr lang="en-US" dirty="0"/>
            <a:t>Audit performed 3x a year by Wawa Quality Assurance Field Specialists and a third party food safety audit company </a:t>
          </a:r>
        </a:p>
      </dgm:t>
    </dgm:pt>
    <dgm:pt modelId="{A988DDAA-1617-4326-9F53-A390D2E197C8}" type="parTrans" cxnId="{DD9C9616-4D31-4B80-9A76-3D46031AD334}">
      <dgm:prSet/>
      <dgm:spPr/>
      <dgm:t>
        <a:bodyPr/>
        <a:lstStyle/>
        <a:p>
          <a:endParaRPr lang="en-US"/>
        </a:p>
      </dgm:t>
    </dgm:pt>
    <dgm:pt modelId="{A8CB0097-C5AD-451D-8B18-10DBA8CF37F8}" type="sibTrans" cxnId="{DD9C9616-4D31-4B80-9A76-3D46031AD334}">
      <dgm:prSet/>
      <dgm:spPr/>
      <dgm:t>
        <a:bodyPr/>
        <a:lstStyle/>
        <a:p>
          <a:endParaRPr lang="en-US"/>
        </a:p>
      </dgm:t>
    </dgm:pt>
    <dgm:pt modelId="{0ABBDDD2-9B75-4CEF-9ACF-E48C2B29FE29}">
      <dgm:prSet/>
      <dgm:spPr>
        <a:solidFill>
          <a:schemeClr val="accent6">
            <a:lumMod val="75000"/>
          </a:schemeClr>
        </a:solidFill>
      </dgm:spPr>
      <dgm:t>
        <a:bodyPr/>
        <a:lstStyle/>
        <a:p>
          <a:r>
            <a:rPr lang="en-US" dirty="0"/>
            <a:t>Audit mirrors the FDA Food Code but more stringent with additional Wawa standards including workplace safety</a:t>
          </a:r>
        </a:p>
      </dgm:t>
    </dgm:pt>
    <dgm:pt modelId="{96C0EB40-01A8-42B2-BB16-23E85F77DE39}" type="parTrans" cxnId="{38059B7D-F91C-4745-8DA1-605BD838B356}">
      <dgm:prSet/>
      <dgm:spPr/>
      <dgm:t>
        <a:bodyPr/>
        <a:lstStyle/>
        <a:p>
          <a:endParaRPr lang="en-US"/>
        </a:p>
      </dgm:t>
    </dgm:pt>
    <dgm:pt modelId="{3834C375-D20E-4624-93B4-77CAF050EE1A}" type="sibTrans" cxnId="{38059B7D-F91C-4745-8DA1-605BD838B356}">
      <dgm:prSet/>
      <dgm:spPr/>
      <dgm:t>
        <a:bodyPr/>
        <a:lstStyle/>
        <a:p>
          <a:endParaRPr lang="en-US"/>
        </a:p>
      </dgm:t>
    </dgm:pt>
    <dgm:pt modelId="{D4B0ABEB-3EC9-49B8-A81B-9EF32CEF11C4}">
      <dgm:prSet/>
      <dgm:spPr>
        <a:solidFill>
          <a:schemeClr val="accent2">
            <a:lumMod val="75000"/>
          </a:schemeClr>
        </a:solidFill>
      </dgm:spPr>
      <dgm:t>
        <a:bodyPr/>
        <a:lstStyle/>
        <a:p>
          <a:r>
            <a:rPr lang="en-US" dirty="0"/>
            <a:t>Auditors use an I pad send results to store and live dashboard for information every day  </a:t>
          </a:r>
        </a:p>
      </dgm:t>
    </dgm:pt>
    <dgm:pt modelId="{18F279F6-68A7-4F63-9403-8AF96FD1785B}" type="parTrans" cxnId="{D6657CDC-4629-4A54-950E-9467A8ED14FC}">
      <dgm:prSet/>
      <dgm:spPr/>
      <dgm:t>
        <a:bodyPr/>
        <a:lstStyle/>
        <a:p>
          <a:endParaRPr lang="en-US"/>
        </a:p>
      </dgm:t>
    </dgm:pt>
    <dgm:pt modelId="{B1F85CB7-F181-47E2-B49F-36575A9B1864}" type="sibTrans" cxnId="{D6657CDC-4629-4A54-950E-9467A8ED14FC}">
      <dgm:prSet/>
      <dgm:spPr/>
      <dgm:t>
        <a:bodyPr/>
        <a:lstStyle/>
        <a:p>
          <a:endParaRPr lang="en-US"/>
        </a:p>
      </dgm:t>
    </dgm:pt>
    <dgm:pt modelId="{DE14E9F6-123E-4DF4-9F99-B160C0DB2543}" type="pres">
      <dgm:prSet presAssocID="{A11D1235-AD5D-4FD7-8D98-DE74115F9697}" presName="Name0" presStyleCnt="0">
        <dgm:presLayoutVars>
          <dgm:dir/>
          <dgm:resizeHandles val="exact"/>
        </dgm:presLayoutVars>
      </dgm:prSet>
      <dgm:spPr/>
    </dgm:pt>
    <dgm:pt modelId="{338CCD15-E48E-4B32-93C1-07FEA2F51A09}" type="pres">
      <dgm:prSet presAssocID="{A11D1235-AD5D-4FD7-8D98-DE74115F9697}" presName="cycle" presStyleCnt="0"/>
      <dgm:spPr/>
    </dgm:pt>
    <dgm:pt modelId="{FE318DA2-9187-44BF-8404-D16218EDB7B9}" type="pres">
      <dgm:prSet presAssocID="{8D7C753E-7A74-48BE-87C7-60AB1D1BECC9}" presName="nodeFirstNode" presStyleLbl="node1" presStyleIdx="0" presStyleCnt="4" custScaleX="124217" custScaleY="87399">
        <dgm:presLayoutVars>
          <dgm:bulletEnabled val="1"/>
        </dgm:presLayoutVars>
      </dgm:prSet>
      <dgm:spPr/>
    </dgm:pt>
    <dgm:pt modelId="{FD11C19C-4970-4990-BD0A-74B756910FB3}" type="pres">
      <dgm:prSet presAssocID="{8361D3D9-06A9-4AF2-9587-594B8FC3FE9B}" presName="sibTransFirstNode" presStyleLbl="bgShp" presStyleIdx="0" presStyleCnt="1"/>
      <dgm:spPr/>
    </dgm:pt>
    <dgm:pt modelId="{8F65E74F-B622-41F2-BD3D-F9247D0AAD61}" type="pres">
      <dgm:prSet presAssocID="{CBBC0194-ACD4-4601-A101-5367268CAD9A}" presName="nodeFollowingNodes" presStyleLbl="node1" presStyleIdx="1" presStyleCnt="4">
        <dgm:presLayoutVars>
          <dgm:bulletEnabled val="1"/>
        </dgm:presLayoutVars>
      </dgm:prSet>
      <dgm:spPr/>
    </dgm:pt>
    <dgm:pt modelId="{A32142D5-5C77-4268-88E2-1B58D2605923}" type="pres">
      <dgm:prSet presAssocID="{0ABBDDD2-9B75-4CEF-9ACF-E48C2B29FE29}" presName="nodeFollowingNodes" presStyleLbl="node1" presStyleIdx="2" presStyleCnt="4" custScaleX="117572">
        <dgm:presLayoutVars>
          <dgm:bulletEnabled val="1"/>
        </dgm:presLayoutVars>
      </dgm:prSet>
      <dgm:spPr/>
    </dgm:pt>
    <dgm:pt modelId="{D10B0310-B417-4D5A-A8F5-A097DF3BEFB2}" type="pres">
      <dgm:prSet presAssocID="{D4B0ABEB-3EC9-49B8-A81B-9EF32CEF11C4}" presName="nodeFollowingNodes" presStyleLbl="node1" presStyleIdx="3" presStyleCnt="4">
        <dgm:presLayoutVars>
          <dgm:bulletEnabled val="1"/>
        </dgm:presLayoutVars>
      </dgm:prSet>
      <dgm:spPr/>
    </dgm:pt>
  </dgm:ptLst>
  <dgm:cxnLst>
    <dgm:cxn modelId="{7C244711-99E8-4157-B1A1-2EB763CD36C1}" type="presOf" srcId="{0ABBDDD2-9B75-4CEF-9ACF-E48C2B29FE29}" destId="{A32142D5-5C77-4268-88E2-1B58D2605923}" srcOrd="0" destOrd="0" presId="urn:microsoft.com/office/officeart/2005/8/layout/cycle3"/>
    <dgm:cxn modelId="{DD9C9616-4D31-4B80-9A76-3D46031AD334}" srcId="{A11D1235-AD5D-4FD7-8D98-DE74115F9697}" destId="{CBBC0194-ACD4-4601-A101-5367268CAD9A}" srcOrd="1" destOrd="0" parTransId="{A988DDAA-1617-4326-9F53-A390D2E197C8}" sibTransId="{A8CB0097-C5AD-451D-8B18-10DBA8CF37F8}"/>
    <dgm:cxn modelId="{ECC94428-F1F8-431C-8B05-F665D01E68A0}" type="presOf" srcId="{8D7C753E-7A74-48BE-87C7-60AB1D1BECC9}" destId="{FE318DA2-9187-44BF-8404-D16218EDB7B9}" srcOrd="0" destOrd="0" presId="urn:microsoft.com/office/officeart/2005/8/layout/cycle3"/>
    <dgm:cxn modelId="{2DC9E16C-3343-4A30-973B-210D0B172DE9}" type="presOf" srcId="{8361D3D9-06A9-4AF2-9587-594B8FC3FE9B}" destId="{FD11C19C-4970-4990-BD0A-74B756910FB3}" srcOrd="0" destOrd="0" presId="urn:microsoft.com/office/officeart/2005/8/layout/cycle3"/>
    <dgm:cxn modelId="{162B836F-9878-45FA-B2C1-B11DE9944A21}" srcId="{A11D1235-AD5D-4FD7-8D98-DE74115F9697}" destId="{8D7C753E-7A74-48BE-87C7-60AB1D1BECC9}" srcOrd="0" destOrd="0" parTransId="{7013F9B4-A4C5-4220-A0FD-346FAE24012F}" sibTransId="{8361D3D9-06A9-4AF2-9587-594B8FC3FE9B}"/>
    <dgm:cxn modelId="{90D18556-F158-4785-A30A-71D3BD194493}" type="presOf" srcId="{A11D1235-AD5D-4FD7-8D98-DE74115F9697}" destId="{DE14E9F6-123E-4DF4-9F99-B160C0DB2543}" srcOrd="0" destOrd="0" presId="urn:microsoft.com/office/officeart/2005/8/layout/cycle3"/>
    <dgm:cxn modelId="{38059B7D-F91C-4745-8DA1-605BD838B356}" srcId="{A11D1235-AD5D-4FD7-8D98-DE74115F9697}" destId="{0ABBDDD2-9B75-4CEF-9ACF-E48C2B29FE29}" srcOrd="2" destOrd="0" parTransId="{96C0EB40-01A8-42B2-BB16-23E85F77DE39}" sibTransId="{3834C375-D20E-4624-93B4-77CAF050EE1A}"/>
    <dgm:cxn modelId="{44BB05A1-9501-43FB-A67A-66CE13230D11}" type="presOf" srcId="{CBBC0194-ACD4-4601-A101-5367268CAD9A}" destId="{8F65E74F-B622-41F2-BD3D-F9247D0AAD61}" srcOrd="0" destOrd="0" presId="urn:microsoft.com/office/officeart/2005/8/layout/cycle3"/>
    <dgm:cxn modelId="{84D712C1-7D9B-42B6-B63C-08079D63CF06}" type="presOf" srcId="{D4B0ABEB-3EC9-49B8-A81B-9EF32CEF11C4}" destId="{D10B0310-B417-4D5A-A8F5-A097DF3BEFB2}" srcOrd="0" destOrd="0" presId="urn:microsoft.com/office/officeart/2005/8/layout/cycle3"/>
    <dgm:cxn modelId="{D6657CDC-4629-4A54-950E-9467A8ED14FC}" srcId="{A11D1235-AD5D-4FD7-8D98-DE74115F9697}" destId="{D4B0ABEB-3EC9-49B8-A81B-9EF32CEF11C4}" srcOrd="3" destOrd="0" parTransId="{18F279F6-68A7-4F63-9403-8AF96FD1785B}" sibTransId="{B1F85CB7-F181-47E2-B49F-36575A9B1864}"/>
    <dgm:cxn modelId="{D3D2A1DD-A437-4E6B-A499-9A7FA53A864C}" type="presParOf" srcId="{DE14E9F6-123E-4DF4-9F99-B160C0DB2543}" destId="{338CCD15-E48E-4B32-93C1-07FEA2F51A09}" srcOrd="0" destOrd="0" presId="urn:microsoft.com/office/officeart/2005/8/layout/cycle3"/>
    <dgm:cxn modelId="{E7B52665-8B8A-443E-A311-420BD11FA93B}" type="presParOf" srcId="{338CCD15-E48E-4B32-93C1-07FEA2F51A09}" destId="{FE318DA2-9187-44BF-8404-D16218EDB7B9}" srcOrd="0" destOrd="0" presId="urn:microsoft.com/office/officeart/2005/8/layout/cycle3"/>
    <dgm:cxn modelId="{1B05F3D1-1BDB-463D-9940-B0C96532500B}" type="presParOf" srcId="{338CCD15-E48E-4B32-93C1-07FEA2F51A09}" destId="{FD11C19C-4970-4990-BD0A-74B756910FB3}" srcOrd="1" destOrd="0" presId="urn:microsoft.com/office/officeart/2005/8/layout/cycle3"/>
    <dgm:cxn modelId="{118FD414-6697-40B6-8204-D8ACF0F51429}" type="presParOf" srcId="{338CCD15-E48E-4B32-93C1-07FEA2F51A09}" destId="{8F65E74F-B622-41F2-BD3D-F9247D0AAD61}" srcOrd="2" destOrd="0" presId="urn:microsoft.com/office/officeart/2005/8/layout/cycle3"/>
    <dgm:cxn modelId="{D606F45E-1D7D-472E-9DEF-596166658F62}" type="presParOf" srcId="{338CCD15-E48E-4B32-93C1-07FEA2F51A09}" destId="{A32142D5-5C77-4268-88E2-1B58D2605923}" srcOrd="3" destOrd="0" presId="urn:microsoft.com/office/officeart/2005/8/layout/cycle3"/>
    <dgm:cxn modelId="{1AF58019-0181-40D9-9175-5A807F1F130B}" type="presParOf" srcId="{338CCD15-E48E-4B32-93C1-07FEA2F51A09}" destId="{D10B0310-B417-4D5A-A8F5-A097DF3BEFB2}"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F826D-664D-4C22-976C-5396C4EE1F8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52D068-9CA8-463D-85A6-F542AFFA4DD7}">
      <dgm:prSet/>
      <dgm:spPr/>
      <dgm:t>
        <a:bodyPr/>
        <a:lstStyle/>
        <a:p>
          <a:r>
            <a:rPr lang="en-US" dirty="0"/>
            <a:t>Stores receive a score weighted by critical line items </a:t>
          </a:r>
        </a:p>
      </dgm:t>
    </dgm:pt>
    <dgm:pt modelId="{4DD0342F-E448-4D2A-8CDD-85C5897F1A85}" type="parTrans" cxnId="{420B4CD6-650C-4A38-8EE3-FA519E07A4CA}">
      <dgm:prSet/>
      <dgm:spPr/>
      <dgm:t>
        <a:bodyPr/>
        <a:lstStyle/>
        <a:p>
          <a:endParaRPr lang="en-US"/>
        </a:p>
      </dgm:t>
    </dgm:pt>
    <dgm:pt modelId="{61B8AC39-D2DE-4DF3-9E03-6AE0207655AD}" type="sibTrans" cxnId="{420B4CD6-650C-4A38-8EE3-FA519E07A4CA}">
      <dgm:prSet/>
      <dgm:spPr/>
      <dgm:t>
        <a:bodyPr/>
        <a:lstStyle/>
        <a:p>
          <a:endParaRPr lang="en-US"/>
        </a:p>
      </dgm:t>
    </dgm:pt>
    <dgm:pt modelId="{F3FF5733-52A8-4B12-8A96-AB4BFE0C7369}">
      <dgm:prSet/>
      <dgm:spPr/>
      <dgm:t>
        <a:bodyPr/>
        <a:lstStyle/>
        <a:p>
          <a:r>
            <a:rPr lang="en-US" dirty="0"/>
            <a:t>A scorecard is shared monthly with the Operations team calling out trends and areas that need improvement </a:t>
          </a:r>
        </a:p>
      </dgm:t>
    </dgm:pt>
    <dgm:pt modelId="{2D41161D-FBF7-4C94-B911-5CAB691C8E1A}" type="parTrans" cxnId="{B4EDF410-85BA-496F-B59F-D16353EC737A}">
      <dgm:prSet/>
      <dgm:spPr/>
      <dgm:t>
        <a:bodyPr/>
        <a:lstStyle/>
        <a:p>
          <a:endParaRPr lang="en-US"/>
        </a:p>
      </dgm:t>
    </dgm:pt>
    <dgm:pt modelId="{0CE039AE-6F0C-4607-8A2F-824B9642A292}" type="sibTrans" cxnId="{B4EDF410-85BA-496F-B59F-D16353EC737A}">
      <dgm:prSet/>
      <dgm:spPr/>
      <dgm:t>
        <a:bodyPr/>
        <a:lstStyle/>
        <a:p>
          <a:endParaRPr lang="en-US"/>
        </a:p>
      </dgm:t>
    </dgm:pt>
    <dgm:pt modelId="{DF2CBDF4-C597-4F38-A428-B433098E803B}">
      <dgm:prSet/>
      <dgm:spPr/>
      <dgm:t>
        <a:bodyPr/>
        <a:lstStyle/>
        <a:p>
          <a:r>
            <a:rPr lang="en-US" dirty="0"/>
            <a:t>Stores that fail receive coaching and training then a re audit , QA team partners closely with Operations team </a:t>
          </a:r>
        </a:p>
      </dgm:t>
    </dgm:pt>
    <dgm:pt modelId="{56B82F52-DCEC-493B-B844-F270C16E365A}" type="sibTrans" cxnId="{827CDA8C-B616-4AC5-866D-A64128A3E804}">
      <dgm:prSet/>
      <dgm:spPr/>
      <dgm:t>
        <a:bodyPr/>
        <a:lstStyle/>
        <a:p>
          <a:endParaRPr lang="en-US"/>
        </a:p>
      </dgm:t>
    </dgm:pt>
    <dgm:pt modelId="{5EB04A48-BBE3-44DD-BDDF-74B0BCF35282}" type="parTrans" cxnId="{827CDA8C-B616-4AC5-866D-A64128A3E804}">
      <dgm:prSet/>
      <dgm:spPr/>
      <dgm:t>
        <a:bodyPr/>
        <a:lstStyle/>
        <a:p>
          <a:endParaRPr lang="en-US"/>
        </a:p>
      </dgm:t>
    </dgm:pt>
    <dgm:pt modelId="{50615ED0-C0C7-4A66-B81F-482DD3343C12}" type="pres">
      <dgm:prSet presAssocID="{5E0F826D-664D-4C22-976C-5396C4EE1F8C}" presName="root" presStyleCnt="0">
        <dgm:presLayoutVars>
          <dgm:dir/>
          <dgm:resizeHandles val="exact"/>
        </dgm:presLayoutVars>
      </dgm:prSet>
      <dgm:spPr/>
    </dgm:pt>
    <dgm:pt modelId="{4C75E739-1258-452D-B950-15477BE041C3}" type="pres">
      <dgm:prSet presAssocID="{FB52D068-9CA8-463D-85A6-F542AFFA4DD7}" presName="compNode" presStyleCnt="0"/>
      <dgm:spPr/>
    </dgm:pt>
    <dgm:pt modelId="{7FC85D69-FAC5-4729-818A-1C44B74149D4}" type="pres">
      <dgm:prSet presAssocID="{FB52D068-9CA8-463D-85A6-F542AFFA4DD7}" presName="bgRect" presStyleLbl="bgShp" presStyleIdx="0" presStyleCnt="3"/>
      <dgm:spPr/>
    </dgm:pt>
    <dgm:pt modelId="{604BC0EC-1388-48AE-AE1C-D0DEFB051A74}" type="pres">
      <dgm:prSet presAssocID="{FB52D068-9CA8-463D-85A6-F542AFFA4DD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1FD1A5C-93D6-4C46-8E5C-656151069A96}" type="pres">
      <dgm:prSet presAssocID="{FB52D068-9CA8-463D-85A6-F542AFFA4DD7}" presName="spaceRect" presStyleCnt="0"/>
      <dgm:spPr/>
    </dgm:pt>
    <dgm:pt modelId="{42225DC1-2531-47BC-B143-D848721F37CD}" type="pres">
      <dgm:prSet presAssocID="{FB52D068-9CA8-463D-85A6-F542AFFA4DD7}" presName="parTx" presStyleLbl="revTx" presStyleIdx="0" presStyleCnt="3">
        <dgm:presLayoutVars>
          <dgm:chMax val="0"/>
          <dgm:chPref val="0"/>
        </dgm:presLayoutVars>
      </dgm:prSet>
      <dgm:spPr/>
    </dgm:pt>
    <dgm:pt modelId="{1B3C2486-3FC0-42F1-B929-D54EB59F984D}" type="pres">
      <dgm:prSet presAssocID="{61B8AC39-D2DE-4DF3-9E03-6AE0207655AD}" presName="sibTrans" presStyleCnt="0"/>
      <dgm:spPr/>
    </dgm:pt>
    <dgm:pt modelId="{0ACF4BE8-DC17-404B-B207-58E809CDAE27}" type="pres">
      <dgm:prSet presAssocID="{DF2CBDF4-C597-4F38-A428-B433098E803B}" presName="compNode" presStyleCnt="0"/>
      <dgm:spPr/>
    </dgm:pt>
    <dgm:pt modelId="{93FFAFFE-846D-44EA-A602-C292CDAABC35}" type="pres">
      <dgm:prSet presAssocID="{DF2CBDF4-C597-4F38-A428-B433098E803B}" presName="bgRect" presStyleLbl="bgShp" presStyleIdx="1" presStyleCnt="3" custScaleY="107588" custLinFactNeighborX="1019" custLinFactNeighborY="6060"/>
      <dgm:spPr/>
    </dgm:pt>
    <dgm:pt modelId="{D50A214C-BF30-4034-99BA-0A73CDC96437}" type="pres">
      <dgm:prSet presAssocID="{DF2CBDF4-C597-4F38-A428-B433098E80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28B2DD71-B7BF-4B93-8A41-0230ECF7216E}" type="pres">
      <dgm:prSet presAssocID="{DF2CBDF4-C597-4F38-A428-B433098E803B}" presName="spaceRect" presStyleCnt="0"/>
      <dgm:spPr/>
    </dgm:pt>
    <dgm:pt modelId="{6F417BE9-03FC-4069-B4D3-638581C8318E}" type="pres">
      <dgm:prSet presAssocID="{DF2CBDF4-C597-4F38-A428-B433098E803B}" presName="parTx" presStyleLbl="revTx" presStyleIdx="1" presStyleCnt="3" custScaleX="100000" custScaleY="100000">
        <dgm:presLayoutVars>
          <dgm:chMax val="0"/>
          <dgm:chPref val="0"/>
        </dgm:presLayoutVars>
      </dgm:prSet>
      <dgm:spPr/>
    </dgm:pt>
    <dgm:pt modelId="{73500840-9F5A-40CA-8C1A-683F7BCAFD88}" type="pres">
      <dgm:prSet presAssocID="{56B82F52-DCEC-493B-B844-F270C16E365A}" presName="sibTrans" presStyleCnt="0"/>
      <dgm:spPr/>
    </dgm:pt>
    <dgm:pt modelId="{78C5A5F9-4AF6-4739-955C-FB54521ABBEE}" type="pres">
      <dgm:prSet presAssocID="{F3FF5733-52A8-4B12-8A96-AB4BFE0C7369}" presName="compNode" presStyleCnt="0"/>
      <dgm:spPr/>
    </dgm:pt>
    <dgm:pt modelId="{E07E7D7C-F57F-4863-9FA8-1976EF129A2B}" type="pres">
      <dgm:prSet presAssocID="{F3FF5733-52A8-4B12-8A96-AB4BFE0C7369}" presName="bgRect" presStyleLbl="bgShp" presStyleIdx="2" presStyleCnt="3"/>
      <dgm:spPr/>
    </dgm:pt>
    <dgm:pt modelId="{9B2DFA9D-E488-4829-BAA6-328C2616CBE4}" type="pres">
      <dgm:prSet presAssocID="{F3FF5733-52A8-4B12-8A96-AB4BFE0C73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l center"/>
        </a:ext>
      </dgm:extLst>
    </dgm:pt>
    <dgm:pt modelId="{7787A49D-29E4-4506-9D1E-B09924FE8A80}" type="pres">
      <dgm:prSet presAssocID="{F3FF5733-52A8-4B12-8A96-AB4BFE0C7369}" presName="spaceRect" presStyleCnt="0"/>
      <dgm:spPr/>
    </dgm:pt>
    <dgm:pt modelId="{DF77B87B-81E0-44E6-AC42-305E8D2A2C0F}" type="pres">
      <dgm:prSet presAssocID="{F3FF5733-52A8-4B12-8A96-AB4BFE0C7369}" presName="parTx" presStyleLbl="revTx" presStyleIdx="2" presStyleCnt="3">
        <dgm:presLayoutVars>
          <dgm:chMax val="0"/>
          <dgm:chPref val="0"/>
        </dgm:presLayoutVars>
      </dgm:prSet>
      <dgm:spPr/>
    </dgm:pt>
  </dgm:ptLst>
  <dgm:cxnLst>
    <dgm:cxn modelId="{B4EDF410-85BA-496F-B59F-D16353EC737A}" srcId="{5E0F826D-664D-4C22-976C-5396C4EE1F8C}" destId="{F3FF5733-52A8-4B12-8A96-AB4BFE0C7369}" srcOrd="2" destOrd="0" parTransId="{2D41161D-FBF7-4C94-B911-5CAB691C8E1A}" sibTransId="{0CE039AE-6F0C-4607-8A2F-824B9642A292}"/>
    <dgm:cxn modelId="{B6624548-A4B9-47E9-BF95-786D065300B1}" type="presOf" srcId="{5E0F826D-664D-4C22-976C-5396C4EE1F8C}" destId="{50615ED0-C0C7-4A66-B81F-482DD3343C12}" srcOrd="0" destOrd="0" presId="urn:microsoft.com/office/officeart/2018/2/layout/IconVerticalSolidList"/>
    <dgm:cxn modelId="{827CDA8C-B616-4AC5-866D-A64128A3E804}" srcId="{5E0F826D-664D-4C22-976C-5396C4EE1F8C}" destId="{DF2CBDF4-C597-4F38-A428-B433098E803B}" srcOrd="1" destOrd="0" parTransId="{5EB04A48-BBE3-44DD-BDDF-74B0BCF35282}" sibTransId="{56B82F52-DCEC-493B-B844-F270C16E365A}"/>
    <dgm:cxn modelId="{57E53391-5586-4B49-A8A3-0B51F1E62921}" type="presOf" srcId="{DF2CBDF4-C597-4F38-A428-B433098E803B}" destId="{6F417BE9-03FC-4069-B4D3-638581C8318E}" srcOrd="0" destOrd="0" presId="urn:microsoft.com/office/officeart/2018/2/layout/IconVerticalSolidList"/>
    <dgm:cxn modelId="{E6E413D2-0DD5-4E15-B3AF-390056C11CF8}" type="presOf" srcId="{F3FF5733-52A8-4B12-8A96-AB4BFE0C7369}" destId="{DF77B87B-81E0-44E6-AC42-305E8D2A2C0F}" srcOrd="0" destOrd="0" presId="urn:microsoft.com/office/officeart/2018/2/layout/IconVerticalSolidList"/>
    <dgm:cxn modelId="{0AFA02D5-2303-4D38-8810-7DC503CB8F3C}" type="presOf" srcId="{FB52D068-9CA8-463D-85A6-F542AFFA4DD7}" destId="{42225DC1-2531-47BC-B143-D848721F37CD}" srcOrd="0" destOrd="0" presId="urn:microsoft.com/office/officeart/2018/2/layout/IconVerticalSolidList"/>
    <dgm:cxn modelId="{420B4CD6-650C-4A38-8EE3-FA519E07A4CA}" srcId="{5E0F826D-664D-4C22-976C-5396C4EE1F8C}" destId="{FB52D068-9CA8-463D-85A6-F542AFFA4DD7}" srcOrd="0" destOrd="0" parTransId="{4DD0342F-E448-4D2A-8CDD-85C5897F1A85}" sibTransId="{61B8AC39-D2DE-4DF3-9E03-6AE0207655AD}"/>
    <dgm:cxn modelId="{732A27D4-A1E3-42A8-8E11-D08598D9DEE5}" type="presParOf" srcId="{50615ED0-C0C7-4A66-B81F-482DD3343C12}" destId="{4C75E739-1258-452D-B950-15477BE041C3}" srcOrd="0" destOrd="0" presId="urn:microsoft.com/office/officeart/2018/2/layout/IconVerticalSolidList"/>
    <dgm:cxn modelId="{CE2D64C3-22A3-46F4-B164-473FD4F216C5}" type="presParOf" srcId="{4C75E739-1258-452D-B950-15477BE041C3}" destId="{7FC85D69-FAC5-4729-818A-1C44B74149D4}" srcOrd="0" destOrd="0" presId="urn:microsoft.com/office/officeart/2018/2/layout/IconVerticalSolidList"/>
    <dgm:cxn modelId="{7EDF1B86-77A5-40AF-B135-A93406C67AC9}" type="presParOf" srcId="{4C75E739-1258-452D-B950-15477BE041C3}" destId="{604BC0EC-1388-48AE-AE1C-D0DEFB051A74}" srcOrd="1" destOrd="0" presId="urn:microsoft.com/office/officeart/2018/2/layout/IconVerticalSolidList"/>
    <dgm:cxn modelId="{856EF54E-C047-458B-9284-95F73BBB4B7A}" type="presParOf" srcId="{4C75E739-1258-452D-B950-15477BE041C3}" destId="{D1FD1A5C-93D6-4C46-8E5C-656151069A96}" srcOrd="2" destOrd="0" presId="urn:microsoft.com/office/officeart/2018/2/layout/IconVerticalSolidList"/>
    <dgm:cxn modelId="{E288A1EC-118A-44BC-9783-9519FD646062}" type="presParOf" srcId="{4C75E739-1258-452D-B950-15477BE041C3}" destId="{42225DC1-2531-47BC-B143-D848721F37CD}" srcOrd="3" destOrd="0" presId="urn:microsoft.com/office/officeart/2018/2/layout/IconVerticalSolidList"/>
    <dgm:cxn modelId="{38F51B78-D7FF-4F3C-A60B-50811C3195B5}" type="presParOf" srcId="{50615ED0-C0C7-4A66-B81F-482DD3343C12}" destId="{1B3C2486-3FC0-42F1-B929-D54EB59F984D}" srcOrd="1" destOrd="0" presId="urn:microsoft.com/office/officeart/2018/2/layout/IconVerticalSolidList"/>
    <dgm:cxn modelId="{6D7B83E7-E3F2-4963-A763-3BF1C64847D0}" type="presParOf" srcId="{50615ED0-C0C7-4A66-B81F-482DD3343C12}" destId="{0ACF4BE8-DC17-404B-B207-58E809CDAE27}" srcOrd="2" destOrd="0" presId="urn:microsoft.com/office/officeart/2018/2/layout/IconVerticalSolidList"/>
    <dgm:cxn modelId="{BBCE34A2-C71E-4B29-A494-D68D91DF3CDE}" type="presParOf" srcId="{0ACF4BE8-DC17-404B-B207-58E809CDAE27}" destId="{93FFAFFE-846D-44EA-A602-C292CDAABC35}" srcOrd="0" destOrd="0" presId="urn:microsoft.com/office/officeart/2018/2/layout/IconVerticalSolidList"/>
    <dgm:cxn modelId="{3C8C6DEB-E02F-45F2-8460-1EC253DEE9A2}" type="presParOf" srcId="{0ACF4BE8-DC17-404B-B207-58E809CDAE27}" destId="{D50A214C-BF30-4034-99BA-0A73CDC96437}" srcOrd="1" destOrd="0" presId="urn:microsoft.com/office/officeart/2018/2/layout/IconVerticalSolidList"/>
    <dgm:cxn modelId="{51BA2786-7B3B-482C-9428-4E6B9EF1A048}" type="presParOf" srcId="{0ACF4BE8-DC17-404B-B207-58E809CDAE27}" destId="{28B2DD71-B7BF-4B93-8A41-0230ECF7216E}" srcOrd="2" destOrd="0" presId="urn:microsoft.com/office/officeart/2018/2/layout/IconVerticalSolidList"/>
    <dgm:cxn modelId="{8DAA4513-D16A-440A-83DD-875B610C6182}" type="presParOf" srcId="{0ACF4BE8-DC17-404B-B207-58E809CDAE27}" destId="{6F417BE9-03FC-4069-B4D3-638581C8318E}" srcOrd="3" destOrd="0" presId="urn:microsoft.com/office/officeart/2018/2/layout/IconVerticalSolidList"/>
    <dgm:cxn modelId="{9709A7CE-4D50-4571-A7D9-8D833D8E2697}" type="presParOf" srcId="{50615ED0-C0C7-4A66-B81F-482DD3343C12}" destId="{73500840-9F5A-40CA-8C1A-683F7BCAFD88}" srcOrd="3" destOrd="0" presId="urn:microsoft.com/office/officeart/2018/2/layout/IconVerticalSolidList"/>
    <dgm:cxn modelId="{18444F47-F756-4A5A-B32D-711F54D2BDF8}" type="presParOf" srcId="{50615ED0-C0C7-4A66-B81F-482DD3343C12}" destId="{78C5A5F9-4AF6-4739-955C-FB54521ABBEE}" srcOrd="4" destOrd="0" presId="urn:microsoft.com/office/officeart/2018/2/layout/IconVerticalSolidList"/>
    <dgm:cxn modelId="{34FEC947-CFF4-4AD9-BFDB-EB39D96E3532}" type="presParOf" srcId="{78C5A5F9-4AF6-4739-955C-FB54521ABBEE}" destId="{E07E7D7C-F57F-4863-9FA8-1976EF129A2B}" srcOrd="0" destOrd="0" presId="urn:microsoft.com/office/officeart/2018/2/layout/IconVerticalSolidList"/>
    <dgm:cxn modelId="{B87010EB-DF5A-44E4-AA2C-DE31FD6723EA}" type="presParOf" srcId="{78C5A5F9-4AF6-4739-955C-FB54521ABBEE}" destId="{9B2DFA9D-E488-4829-BAA6-328C2616CBE4}" srcOrd="1" destOrd="0" presId="urn:microsoft.com/office/officeart/2018/2/layout/IconVerticalSolidList"/>
    <dgm:cxn modelId="{99FDAAC2-49B5-4545-8FA3-6F02B48185CA}" type="presParOf" srcId="{78C5A5F9-4AF6-4739-955C-FB54521ABBEE}" destId="{7787A49D-29E4-4506-9D1E-B09924FE8A80}" srcOrd="2" destOrd="0" presId="urn:microsoft.com/office/officeart/2018/2/layout/IconVerticalSolidList"/>
    <dgm:cxn modelId="{B07888C0-89F3-46AC-95B5-6F5F9077ED6F}" type="presParOf" srcId="{78C5A5F9-4AF6-4739-955C-FB54521ABBEE}" destId="{DF77B87B-81E0-44E6-AC42-305E8D2A2C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829B9F-4899-4FA0-9AD1-4FA784F2F7D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BC32C5F-ABB3-4013-A22E-DBFF3F0E3AAD}">
      <dgm:prSet/>
      <dgm:spPr>
        <a:solidFill>
          <a:schemeClr val="accent4"/>
        </a:solidFill>
      </dgm:spPr>
      <dgm:t>
        <a:bodyPr/>
        <a:lstStyle/>
        <a:p>
          <a:r>
            <a:rPr lang="en-US" dirty="0"/>
            <a:t>Line item citation report  </a:t>
          </a:r>
        </a:p>
      </dgm:t>
    </dgm:pt>
    <dgm:pt modelId="{99C3663C-940F-4BF1-BAB6-10DC5E184F32}" type="parTrans" cxnId="{05367E57-D364-45C0-973A-9BAE755849F0}">
      <dgm:prSet/>
      <dgm:spPr/>
      <dgm:t>
        <a:bodyPr/>
        <a:lstStyle/>
        <a:p>
          <a:endParaRPr lang="en-US"/>
        </a:p>
      </dgm:t>
    </dgm:pt>
    <dgm:pt modelId="{F04FA13E-A017-4D95-AEBF-26916D062837}" type="sibTrans" cxnId="{05367E57-D364-45C0-973A-9BAE755849F0}">
      <dgm:prSet/>
      <dgm:spPr/>
      <dgm:t>
        <a:bodyPr/>
        <a:lstStyle/>
        <a:p>
          <a:endParaRPr lang="en-US"/>
        </a:p>
      </dgm:t>
    </dgm:pt>
    <dgm:pt modelId="{F0BE7C1F-18D9-4EA4-856D-9F39276D7170}">
      <dgm:prSet/>
      <dgm:spPr>
        <a:solidFill>
          <a:schemeClr val="accent2">
            <a:lumMod val="75000"/>
          </a:schemeClr>
        </a:solidFill>
      </dgm:spPr>
      <dgm:t>
        <a:bodyPr/>
        <a:lstStyle/>
        <a:p>
          <a:r>
            <a:rPr lang="en-US" dirty="0"/>
            <a:t>Shadowing /reverse shadowing</a:t>
          </a:r>
        </a:p>
      </dgm:t>
    </dgm:pt>
    <dgm:pt modelId="{A2F8ACE7-463D-4CE8-BDBA-769B3A7A9DAC}" type="parTrans" cxnId="{A5CCFC82-AFD3-4F66-82A2-BBA9B2AB7A54}">
      <dgm:prSet/>
      <dgm:spPr/>
      <dgm:t>
        <a:bodyPr/>
        <a:lstStyle/>
        <a:p>
          <a:endParaRPr lang="en-US"/>
        </a:p>
      </dgm:t>
    </dgm:pt>
    <dgm:pt modelId="{79F12050-5AAC-4756-BE10-9826A92E0966}" type="sibTrans" cxnId="{A5CCFC82-AFD3-4F66-82A2-BBA9B2AB7A54}">
      <dgm:prSet/>
      <dgm:spPr/>
      <dgm:t>
        <a:bodyPr/>
        <a:lstStyle/>
        <a:p>
          <a:endParaRPr lang="en-US"/>
        </a:p>
      </dgm:t>
    </dgm:pt>
    <dgm:pt modelId="{C9DBE4EE-3548-42AE-B1E4-BDD10B5DBA1D}">
      <dgm:prSet/>
      <dgm:spPr>
        <a:solidFill>
          <a:schemeClr val="accent6"/>
        </a:solidFill>
      </dgm:spPr>
      <dgm:t>
        <a:bodyPr/>
        <a:lstStyle/>
        <a:p>
          <a:r>
            <a:rPr lang="en-US" dirty="0"/>
            <a:t>Training with third party trainer classroom and field</a:t>
          </a:r>
        </a:p>
      </dgm:t>
    </dgm:pt>
    <dgm:pt modelId="{EE99E8C7-BB18-4208-99B0-A614DE696316}" type="parTrans" cxnId="{0BD95F9E-8B86-42DE-9933-B00150D76827}">
      <dgm:prSet/>
      <dgm:spPr/>
      <dgm:t>
        <a:bodyPr/>
        <a:lstStyle/>
        <a:p>
          <a:endParaRPr lang="en-US"/>
        </a:p>
      </dgm:t>
    </dgm:pt>
    <dgm:pt modelId="{F6855164-5DD4-47BE-BCA0-5EB1C71893AC}" type="sibTrans" cxnId="{0BD95F9E-8B86-42DE-9933-B00150D76827}">
      <dgm:prSet/>
      <dgm:spPr/>
      <dgm:t>
        <a:bodyPr/>
        <a:lstStyle/>
        <a:p>
          <a:endParaRPr lang="en-US"/>
        </a:p>
      </dgm:t>
    </dgm:pt>
    <dgm:pt modelId="{3B1AA85E-533B-433C-A9FF-923B96E8CA15}">
      <dgm:prSet/>
      <dgm:spPr>
        <a:solidFill>
          <a:srgbClr val="C00000"/>
        </a:solidFill>
      </dgm:spPr>
      <dgm:t>
        <a:bodyPr/>
        <a:lstStyle/>
        <a:p>
          <a:r>
            <a:rPr lang="en-US" dirty="0"/>
            <a:t>End of audit round quiz and meeting </a:t>
          </a:r>
        </a:p>
      </dgm:t>
    </dgm:pt>
    <dgm:pt modelId="{0F8C567C-0D63-4370-9A72-F48D23F0E20E}" type="parTrans" cxnId="{F39F75B4-FAEC-45E4-9F5D-D88614513E87}">
      <dgm:prSet/>
      <dgm:spPr/>
      <dgm:t>
        <a:bodyPr/>
        <a:lstStyle/>
        <a:p>
          <a:endParaRPr lang="en-US"/>
        </a:p>
      </dgm:t>
    </dgm:pt>
    <dgm:pt modelId="{E1CB1B48-DC3B-4C2B-89FE-B360C47DB2D7}" type="sibTrans" cxnId="{F39F75B4-FAEC-45E4-9F5D-D88614513E87}">
      <dgm:prSet/>
      <dgm:spPr/>
      <dgm:t>
        <a:bodyPr/>
        <a:lstStyle/>
        <a:p>
          <a:endParaRPr lang="en-US"/>
        </a:p>
      </dgm:t>
    </dgm:pt>
    <dgm:pt modelId="{AE3E4AD7-EF00-4882-929D-51FFFF776B44}">
      <dgm:prSet/>
      <dgm:spPr>
        <a:solidFill>
          <a:schemeClr val="accent6">
            <a:lumMod val="50000"/>
          </a:schemeClr>
        </a:solidFill>
      </dgm:spPr>
      <dgm:t>
        <a:bodyPr/>
        <a:lstStyle/>
        <a:p>
          <a:r>
            <a:rPr lang="en-US" dirty="0"/>
            <a:t>Audit performed with same flow, start and finish  </a:t>
          </a:r>
        </a:p>
      </dgm:t>
    </dgm:pt>
    <dgm:pt modelId="{3BCB6737-BFFD-4749-AD07-A0400DA8837D}" type="parTrans" cxnId="{C72F975B-8C1A-4377-9796-22AF82618DBD}">
      <dgm:prSet/>
      <dgm:spPr/>
      <dgm:t>
        <a:bodyPr/>
        <a:lstStyle/>
        <a:p>
          <a:endParaRPr lang="en-US"/>
        </a:p>
      </dgm:t>
    </dgm:pt>
    <dgm:pt modelId="{2C2F149F-6209-456F-BCDA-32C1F83F6177}" type="sibTrans" cxnId="{C72F975B-8C1A-4377-9796-22AF82618DBD}">
      <dgm:prSet/>
      <dgm:spPr/>
      <dgm:t>
        <a:bodyPr/>
        <a:lstStyle/>
        <a:p>
          <a:endParaRPr lang="en-US"/>
        </a:p>
      </dgm:t>
    </dgm:pt>
    <dgm:pt modelId="{D24C0DD7-FE99-4017-9384-B80BCA70D8ED}" type="pres">
      <dgm:prSet presAssocID="{10829B9F-4899-4FA0-9AD1-4FA784F2F7D6}" presName="outerComposite" presStyleCnt="0">
        <dgm:presLayoutVars>
          <dgm:chMax val="5"/>
          <dgm:dir/>
          <dgm:resizeHandles val="exact"/>
        </dgm:presLayoutVars>
      </dgm:prSet>
      <dgm:spPr/>
    </dgm:pt>
    <dgm:pt modelId="{E2117E09-FB95-4F6F-A741-F32A614F0B01}" type="pres">
      <dgm:prSet presAssocID="{10829B9F-4899-4FA0-9AD1-4FA784F2F7D6}" presName="dummyMaxCanvas" presStyleCnt="0">
        <dgm:presLayoutVars/>
      </dgm:prSet>
      <dgm:spPr/>
    </dgm:pt>
    <dgm:pt modelId="{0C31726F-B379-4318-A8CF-130562F65F4C}" type="pres">
      <dgm:prSet presAssocID="{10829B9F-4899-4FA0-9AD1-4FA784F2F7D6}" presName="FiveNodes_1" presStyleLbl="node1" presStyleIdx="0" presStyleCnt="5">
        <dgm:presLayoutVars>
          <dgm:bulletEnabled val="1"/>
        </dgm:presLayoutVars>
      </dgm:prSet>
      <dgm:spPr/>
    </dgm:pt>
    <dgm:pt modelId="{E011A172-0CC6-438F-A50B-8A3266BD4B74}" type="pres">
      <dgm:prSet presAssocID="{10829B9F-4899-4FA0-9AD1-4FA784F2F7D6}" presName="FiveNodes_2" presStyleLbl="node1" presStyleIdx="1" presStyleCnt="5">
        <dgm:presLayoutVars>
          <dgm:bulletEnabled val="1"/>
        </dgm:presLayoutVars>
      </dgm:prSet>
      <dgm:spPr/>
    </dgm:pt>
    <dgm:pt modelId="{4E53998F-BCFF-42FE-8596-AA634D48CAB7}" type="pres">
      <dgm:prSet presAssocID="{10829B9F-4899-4FA0-9AD1-4FA784F2F7D6}" presName="FiveNodes_3" presStyleLbl="node1" presStyleIdx="2" presStyleCnt="5">
        <dgm:presLayoutVars>
          <dgm:bulletEnabled val="1"/>
        </dgm:presLayoutVars>
      </dgm:prSet>
      <dgm:spPr/>
    </dgm:pt>
    <dgm:pt modelId="{0CB4B4EC-220C-4BA7-9C75-041BF37617A3}" type="pres">
      <dgm:prSet presAssocID="{10829B9F-4899-4FA0-9AD1-4FA784F2F7D6}" presName="FiveNodes_4" presStyleLbl="node1" presStyleIdx="3" presStyleCnt="5" custLinFactNeighborX="-2591" custLinFactNeighborY="-2350">
        <dgm:presLayoutVars>
          <dgm:bulletEnabled val="1"/>
        </dgm:presLayoutVars>
      </dgm:prSet>
      <dgm:spPr/>
    </dgm:pt>
    <dgm:pt modelId="{E530B74D-446D-4232-8222-E4B5F07A636E}" type="pres">
      <dgm:prSet presAssocID="{10829B9F-4899-4FA0-9AD1-4FA784F2F7D6}" presName="FiveNodes_5" presStyleLbl="node1" presStyleIdx="4" presStyleCnt="5" custLinFactNeighborX="-676" custLinFactNeighborY="3525">
        <dgm:presLayoutVars>
          <dgm:bulletEnabled val="1"/>
        </dgm:presLayoutVars>
      </dgm:prSet>
      <dgm:spPr/>
    </dgm:pt>
    <dgm:pt modelId="{320D3AD1-573A-42C7-9EAD-63FAD2DEBF49}" type="pres">
      <dgm:prSet presAssocID="{10829B9F-4899-4FA0-9AD1-4FA784F2F7D6}" presName="FiveConn_1-2" presStyleLbl="fgAccFollowNode1" presStyleIdx="0" presStyleCnt="4">
        <dgm:presLayoutVars>
          <dgm:bulletEnabled val="1"/>
        </dgm:presLayoutVars>
      </dgm:prSet>
      <dgm:spPr/>
    </dgm:pt>
    <dgm:pt modelId="{C625DD79-2AD5-480F-9E1E-87C56D1BB90D}" type="pres">
      <dgm:prSet presAssocID="{10829B9F-4899-4FA0-9AD1-4FA784F2F7D6}" presName="FiveConn_2-3" presStyleLbl="fgAccFollowNode1" presStyleIdx="1" presStyleCnt="4">
        <dgm:presLayoutVars>
          <dgm:bulletEnabled val="1"/>
        </dgm:presLayoutVars>
      </dgm:prSet>
      <dgm:spPr/>
    </dgm:pt>
    <dgm:pt modelId="{F87C4903-4939-43F4-88CB-806783B216EF}" type="pres">
      <dgm:prSet presAssocID="{10829B9F-4899-4FA0-9AD1-4FA784F2F7D6}" presName="FiveConn_3-4" presStyleLbl="fgAccFollowNode1" presStyleIdx="2" presStyleCnt="4">
        <dgm:presLayoutVars>
          <dgm:bulletEnabled val="1"/>
        </dgm:presLayoutVars>
      </dgm:prSet>
      <dgm:spPr/>
    </dgm:pt>
    <dgm:pt modelId="{6EB693B2-2749-4FD1-A42B-674C94A1557D}" type="pres">
      <dgm:prSet presAssocID="{10829B9F-4899-4FA0-9AD1-4FA784F2F7D6}" presName="FiveConn_4-5" presStyleLbl="fgAccFollowNode1" presStyleIdx="3" presStyleCnt="4">
        <dgm:presLayoutVars>
          <dgm:bulletEnabled val="1"/>
        </dgm:presLayoutVars>
      </dgm:prSet>
      <dgm:spPr/>
    </dgm:pt>
    <dgm:pt modelId="{381AB261-773E-4001-ABCD-D824EA80B139}" type="pres">
      <dgm:prSet presAssocID="{10829B9F-4899-4FA0-9AD1-4FA784F2F7D6}" presName="FiveNodes_1_text" presStyleLbl="node1" presStyleIdx="4" presStyleCnt="5">
        <dgm:presLayoutVars>
          <dgm:bulletEnabled val="1"/>
        </dgm:presLayoutVars>
      </dgm:prSet>
      <dgm:spPr/>
    </dgm:pt>
    <dgm:pt modelId="{FC3DA78A-B9D9-4FB4-A1CE-B97F56672F5C}" type="pres">
      <dgm:prSet presAssocID="{10829B9F-4899-4FA0-9AD1-4FA784F2F7D6}" presName="FiveNodes_2_text" presStyleLbl="node1" presStyleIdx="4" presStyleCnt="5">
        <dgm:presLayoutVars>
          <dgm:bulletEnabled val="1"/>
        </dgm:presLayoutVars>
      </dgm:prSet>
      <dgm:spPr/>
    </dgm:pt>
    <dgm:pt modelId="{BB5A1092-1DCB-4042-9776-025FFA97A175}" type="pres">
      <dgm:prSet presAssocID="{10829B9F-4899-4FA0-9AD1-4FA784F2F7D6}" presName="FiveNodes_3_text" presStyleLbl="node1" presStyleIdx="4" presStyleCnt="5">
        <dgm:presLayoutVars>
          <dgm:bulletEnabled val="1"/>
        </dgm:presLayoutVars>
      </dgm:prSet>
      <dgm:spPr/>
    </dgm:pt>
    <dgm:pt modelId="{B5465136-53CB-49B7-9D12-E652AED8D7ED}" type="pres">
      <dgm:prSet presAssocID="{10829B9F-4899-4FA0-9AD1-4FA784F2F7D6}" presName="FiveNodes_4_text" presStyleLbl="node1" presStyleIdx="4" presStyleCnt="5">
        <dgm:presLayoutVars>
          <dgm:bulletEnabled val="1"/>
        </dgm:presLayoutVars>
      </dgm:prSet>
      <dgm:spPr/>
    </dgm:pt>
    <dgm:pt modelId="{247DEC08-DB14-456B-9C5F-7ED4D7B44992}" type="pres">
      <dgm:prSet presAssocID="{10829B9F-4899-4FA0-9AD1-4FA784F2F7D6}" presName="FiveNodes_5_text" presStyleLbl="node1" presStyleIdx="4" presStyleCnt="5">
        <dgm:presLayoutVars>
          <dgm:bulletEnabled val="1"/>
        </dgm:presLayoutVars>
      </dgm:prSet>
      <dgm:spPr/>
    </dgm:pt>
  </dgm:ptLst>
  <dgm:cxnLst>
    <dgm:cxn modelId="{63E93707-D1C2-4AB7-A297-BBCC2B15FDF3}" type="presOf" srcId="{C9DBE4EE-3548-42AE-B1E4-BDD10B5DBA1D}" destId="{4E53998F-BCFF-42FE-8596-AA634D48CAB7}" srcOrd="0" destOrd="0" presId="urn:microsoft.com/office/officeart/2005/8/layout/vProcess5"/>
    <dgm:cxn modelId="{5A0AFC11-6A4D-4D34-B43B-07126CF8AD91}" type="presOf" srcId="{3B1AA85E-533B-433C-A9FF-923B96E8CA15}" destId="{B5465136-53CB-49B7-9D12-E652AED8D7ED}" srcOrd="1" destOrd="0" presId="urn:microsoft.com/office/officeart/2005/8/layout/vProcess5"/>
    <dgm:cxn modelId="{70846314-E358-4F8C-A5D4-39047FF85248}" type="presOf" srcId="{79F12050-5AAC-4756-BE10-9826A92E0966}" destId="{C625DD79-2AD5-480F-9E1E-87C56D1BB90D}" srcOrd="0" destOrd="0" presId="urn:microsoft.com/office/officeart/2005/8/layout/vProcess5"/>
    <dgm:cxn modelId="{BF50D725-C8E7-4AC6-9080-F7772AB988A1}" type="presOf" srcId="{C9DBE4EE-3548-42AE-B1E4-BDD10B5DBA1D}" destId="{BB5A1092-1DCB-4042-9776-025FFA97A175}" srcOrd="1" destOrd="0" presId="urn:microsoft.com/office/officeart/2005/8/layout/vProcess5"/>
    <dgm:cxn modelId="{E0BDB438-A97A-48A9-805C-97486EBD57DD}" type="presOf" srcId="{F04FA13E-A017-4D95-AEBF-26916D062837}" destId="{320D3AD1-573A-42C7-9EAD-63FAD2DEBF49}" srcOrd="0" destOrd="0" presId="urn:microsoft.com/office/officeart/2005/8/layout/vProcess5"/>
    <dgm:cxn modelId="{6B213939-D30C-439E-A3BA-FC37049B5A5A}" type="presOf" srcId="{3BC32C5F-ABB3-4013-A22E-DBFF3F0E3AAD}" destId="{0C31726F-B379-4318-A8CF-130562F65F4C}" srcOrd="0" destOrd="0" presId="urn:microsoft.com/office/officeart/2005/8/layout/vProcess5"/>
    <dgm:cxn modelId="{3737213F-89D2-4AE9-B6E8-AC53AB4121CA}" type="presOf" srcId="{AE3E4AD7-EF00-4882-929D-51FFFF776B44}" destId="{247DEC08-DB14-456B-9C5F-7ED4D7B44992}" srcOrd="1" destOrd="0" presId="urn:microsoft.com/office/officeart/2005/8/layout/vProcess5"/>
    <dgm:cxn modelId="{C72F975B-8C1A-4377-9796-22AF82618DBD}" srcId="{10829B9F-4899-4FA0-9AD1-4FA784F2F7D6}" destId="{AE3E4AD7-EF00-4882-929D-51FFFF776B44}" srcOrd="4" destOrd="0" parTransId="{3BCB6737-BFFD-4749-AD07-A0400DA8837D}" sibTransId="{2C2F149F-6209-456F-BCDA-32C1F83F6177}"/>
    <dgm:cxn modelId="{DC08D342-A912-41C8-90F1-356EBE7728C7}" type="presOf" srcId="{10829B9F-4899-4FA0-9AD1-4FA784F2F7D6}" destId="{D24C0DD7-FE99-4017-9384-B80BCA70D8ED}" srcOrd="0" destOrd="0" presId="urn:microsoft.com/office/officeart/2005/8/layout/vProcess5"/>
    <dgm:cxn modelId="{729E104F-3E52-4494-816D-554F8DFEB3D0}" type="presOf" srcId="{AE3E4AD7-EF00-4882-929D-51FFFF776B44}" destId="{E530B74D-446D-4232-8222-E4B5F07A636E}" srcOrd="0" destOrd="0" presId="urn:microsoft.com/office/officeart/2005/8/layout/vProcess5"/>
    <dgm:cxn modelId="{4A2C3B72-EB14-4076-8540-42ABBEB09C85}" type="presOf" srcId="{3B1AA85E-533B-433C-A9FF-923B96E8CA15}" destId="{0CB4B4EC-220C-4BA7-9C75-041BF37617A3}" srcOrd="0" destOrd="0" presId="urn:microsoft.com/office/officeart/2005/8/layout/vProcess5"/>
    <dgm:cxn modelId="{1B78C854-FCE9-40D9-8453-B99FF0BE77BF}" type="presOf" srcId="{F0BE7C1F-18D9-4EA4-856D-9F39276D7170}" destId="{E011A172-0CC6-438F-A50B-8A3266BD4B74}" srcOrd="0" destOrd="0" presId="urn:microsoft.com/office/officeart/2005/8/layout/vProcess5"/>
    <dgm:cxn modelId="{05367E57-D364-45C0-973A-9BAE755849F0}" srcId="{10829B9F-4899-4FA0-9AD1-4FA784F2F7D6}" destId="{3BC32C5F-ABB3-4013-A22E-DBFF3F0E3AAD}" srcOrd="0" destOrd="0" parTransId="{99C3663C-940F-4BF1-BAB6-10DC5E184F32}" sibTransId="{F04FA13E-A017-4D95-AEBF-26916D062837}"/>
    <dgm:cxn modelId="{0D99187B-636F-4F77-89C4-078E4549FF83}" type="presOf" srcId="{E1CB1B48-DC3B-4C2B-89FE-B360C47DB2D7}" destId="{6EB693B2-2749-4FD1-A42B-674C94A1557D}" srcOrd="0" destOrd="0" presId="urn:microsoft.com/office/officeart/2005/8/layout/vProcess5"/>
    <dgm:cxn modelId="{A5CCFC82-AFD3-4F66-82A2-BBA9B2AB7A54}" srcId="{10829B9F-4899-4FA0-9AD1-4FA784F2F7D6}" destId="{F0BE7C1F-18D9-4EA4-856D-9F39276D7170}" srcOrd="1" destOrd="0" parTransId="{A2F8ACE7-463D-4CE8-BDBA-769B3A7A9DAC}" sibTransId="{79F12050-5AAC-4756-BE10-9826A92E0966}"/>
    <dgm:cxn modelId="{2240049D-74C3-4DC5-8B87-8A078703387B}" type="presOf" srcId="{3BC32C5F-ABB3-4013-A22E-DBFF3F0E3AAD}" destId="{381AB261-773E-4001-ABCD-D824EA80B139}" srcOrd="1" destOrd="0" presId="urn:microsoft.com/office/officeart/2005/8/layout/vProcess5"/>
    <dgm:cxn modelId="{0BD95F9E-8B86-42DE-9933-B00150D76827}" srcId="{10829B9F-4899-4FA0-9AD1-4FA784F2F7D6}" destId="{C9DBE4EE-3548-42AE-B1E4-BDD10B5DBA1D}" srcOrd="2" destOrd="0" parTransId="{EE99E8C7-BB18-4208-99B0-A614DE696316}" sibTransId="{F6855164-5DD4-47BE-BCA0-5EB1C71893AC}"/>
    <dgm:cxn modelId="{29D07DA6-5039-41BD-AF4F-5A5A67D4E79E}" type="presOf" srcId="{F6855164-5DD4-47BE-BCA0-5EB1C71893AC}" destId="{F87C4903-4939-43F4-88CB-806783B216EF}" srcOrd="0" destOrd="0" presId="urn:microsoft.com/office/officeart/2005/8/layout/vProcess5"/>
    <dgm:cxn modelId="{F39F75B4-FAEC-45E4-9F5D-D88614513E87}" srcId="{10829B9F-4899-4FA0-9AD1-4FA784F2F7D6}" destId="{3B1AA85E-533B-433C-A9FF-923B96E8CA15}" srcOrd="3" destOrd="0" parTransId="{0F8C567C-0D63-4370-9A72-F48D23F0E20E}" sibTransId="{E1CB1B48-DC3B-4C2B-89FE-B360C47DB2D7}"/>
    <dgm:cxn modelId="{9A4353D1-E629-433C-A68F-01066D524B09}" type="presOf" srcId="{F0BE7C1F-18D9-4EA4-856D-9F39276D7170}" destId="{FC3DA78A-B9D9-4FB4-A1CE-B97F56672F5C}" srcOrd="1" destOrd="0" presId="urn:microsoft.com/office/officeart/2005/8/layout/vProcess5"/>
    <dgm:cxn modelId="{A3B5B65F-D365-490D-8179-309A272BAEB5}" type="presParOf" srcId="{D24C0DD7-FE99-4017-9384-B80BCA70D8ED}" destId="{E2117E09-FB95-4F6F-A741-F32A614F0B01}" srcOrd="0" destOrd="0" presId="urn:microsoft.com/office/officeart/2005/8/layout/vProcess5"/>
    <dgm:cxn modelId="{1F491DFB-A96B-4598-AA02-BD020B8B80A4}" type="presParOf" srcId="{D24C0DD7-FE99-4017-9384-B80BCA70D8ED}" destId="{0C31726F-B379-4318-A8CF-130562F65F4C}" srcOrd="1" destOrd="0" presId="urn:microsoft.com/office/officeart/2005/8/layout/vProcess5"/>
    <dgm:cxn modelId="{624F0685-5F1B-4BE3-BA1E-5A10E968ED1B}" type="presParOf" srcId="{D24C0DD7-FE99-4017-9384-B80BCA70D8ED}" destId="{E011A172-0CC6-438F-A50B-8A3266BD4B74}" srcOrd="2" destOrd="0" presId="urn:microsoft.com/office/officeart/2005/8/layout/vProcess5"/>
    <dgm:cxn modelId="{747AEC25-D663-469E-9898-F49EE4E7E3DA}" type="presParOf" srcId="{D24C0DD7-FE99-4017-9384-B80BCA70D8ED}" destId="{4E53998F-BCFF-42FE-8596-AA634D48CAB7}" srcOrd="3" destOrd="0" presId="urn:microsoft.com/office/officeart/2005/8/layout/vProcess5"/>
    <dgm:cxn modelId="{9BDE9202-4DAF-4CAC-80DB-51D2F85265EA}" type="presParOf" srcId="{D24C0DD7-FE99-4017-9384-B80BCA70D8ED}" destId="{0CB4B4EC-220C-4BA7-9C75-041BF37617A3}" srcOrd="4" destOrd="0" presId="urn:microsoft.com/office/officeart/2005/8/layout/vProcess5"/>
    <dgm:cxn modelId="{7DD8B28C-41BD-475B-A7A3-A9F03B0BD3AA}" type="presParOf" srcId="{D24C0DD7-FE99-4017-9384-B80BCA70D8ED}" destId="{E530B74D-446D-4232-8222-E4B5F07A636E}" srcOrd="5" destOrd="0" presId="urn:microsoft.com/office/officeart/2005/8/layout/vProcess5"/>
    <dgm:cxn modelId="{5F4532C6-D0D9-443D-B030-CC13925FFFEB}" type="presParOf" srcId="{D24C0DD7-FE99-4017-9384-B80BCA70D8ED}" destId="{320D3AD1-573A-42C7-9EAD-63FAD2DEBF49}" srcOrd="6" destOrd="0" presId="urn:microsoft.com/office/officeart/2005/8/layout/vProcess5"/>
    <dgm:cxn modelId="{887A1D50-0067-4C50-84BB-D73E2A8515BF}" type="presParOf" srcId="{D24C0DD7-FE99-4017-9384-B80BCA70D8ED}" destId="{C625DD79-2AD5-480F-9E1E-87C56D1BB90D}" srcOrd="7" destOrd="0" presId="urn:microsoft.com/office/officeart/2005/8/layout/vProcess5"/>
    <dgm:cxn modelId="{5302C09C-1673-4AD3-973C-C85FAB9FAABB}" type="presParOf" srcId="{D24C0DD7-FE99-4017-9384-B80BCA70D8ED}" destId="{F87C4903-4939-43F4-88CB-806783B216EF}" srcOrd="8" destOrd="0" presId="urn:microsoft.com/office/officeart/2005/8/layout/vProcess5"/>
    <dgm:cxn modelId="{A0B4D1DB-580B-4822-AD0F-F3EB9F8457BA}" type="presParOf" srcId="{D24C0DD7-FE99-4017-9384-B80BCA70D8ED}" destId="{6EB693B2-2749-4FD1-A42B-674C94A1557D}" srcOrd="9" destOrd="0" presId="urn:microsoft.com/office/officeart/2005/8/layout/vProcess5"/>
    <dgm:cxn modelId="{CA16C5DE-DE24-42E4-8FE8-3C2113C868B9}" type="presParOf" srcId="{D24C0DD7-FE99-4017-9384-B80BCA70D8ED}" destId="{381AB261-773E-4001-ABCD-D824EA80B139}" srcOrd="10" destOrd="0" presId="urn:microsoft.com/office/officeart/2005/8/layout/vProcess5"/>
    <dgm:cxn modelId="{6080D9F8-EF02-4BFD-AEB0-CF13AF8E49E6}" type="presParOf" srcId="{D24C0DD7-FE99-4017-9384-B80BCA70D8ED}" destId="{FC3DA78A-B9D9-4FB4-A1CE-B97F56672F5C}" srcOrd="11" destOrd="0" presId="urn:microsoft.com/office/officeart/2005/8/layout/vProcess5"/>
    <dgm:cxn modelId="{09DF2F06-7172-4B82-A748-5FE1D98463DE}" type="presParOf" srcId="{D24C0DD7-FE99-4017-9384-B80BCA70D8ED}" destId="{BB5A1092-1DCB-4042-9776-025FFA97A175}" srcOrd="12" destOrd="0" presId="urn:microsoft.com/office/officeart/2005/8/layout/vProcess5"/>
    <dgm:cxn modelId="{51FC4B02-2917-4A3E-8289-1335B22C7586}" type="presParOf" srcId="{D24C0DD7-FE99-4017-9384-B80BCA70D8ED}" destId="{B5465136-53CB-49B7-9D12-E652AED8D7ED}" srcOrd="13" destOrd="0" presId="urn:microsoft.com/office/officeart/2005/8/layout/vProcess5"/>
    <dgm:cxn modelId="{22466F10-9EE7-47C9-ABD7-4876A3F54A6D}" type="presParOf" srcId="{D24C0DD7-FE99-4017-9384-B80BCA70D8ED}" destId="{247DEC08-DB14-456B-9C5F-7ED4D7B4499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3FC60-914C-4789-9F62-D4003AE2C611}">
      <dsp:nvSpPr>
        <dsp:cNvPr id="0" name=""/>
        <dsp:cNvSpPr/>
      </dsp:nvSpPr>
      <dsp:spPr>
        <a:xfrm>
          <a:off x="2328287" y="0"/>
          <a:ext cx="2816323" cy="2069864"/>
        </a:xfrm>
        <a:prstGeom prst="circularArrow">
          <a:avLst>
            <a:gd name="adj1" fmla="val 10980"/>
            <a:gd name="adj2" fmla="val 1142322"/>
            <a:gd name="adj3" fmla="val 4500000"/>
            <a:gd name="adj4" fmla="val 10800000"/>
            <a:gd name="adj5" fmla="val 125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8D0F4-A25E-4D6A-9688-FA5D46567DB8}">
      <dsp:nvSpPr>
        <dsp:cNvPr id="0" name=""/>
        <dsp:cNvSpPr/>
      </dsp:nvSpPr>
      <dsp:spPr>
        <a:xfrm>
          <a:off x="2944588" y="649858"/>
          <a:ext cx="1702053" cy="577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Product Development</a:t>
          </a:r>
        </a:p>
      </dsp:txBody>
      <dsp:txXfrm>
        <a:off x="2944588" y="649858"/>
        <a:ext cx="1702053" cy="577432"/>
      </dsp:txXfrm>
    </dsp:sp>
    <dsp:sp modelId="{7FD9DAB1-78C4-4ECC-AAB5-5BB5031E17C8}">
      <dsp:nvSpPr>
        <dsp:cNvPr id="0" name=""/>
        <dsp:cNvSpPr/>
      </dsp:nvSpPr>
      <dsp:spPr>
        <a:xfrm>
          <a:off x="1753319" y="1189444"/>
          <a:ext cx="2816323" cy="2069864"/>
        </a:xfrm>
        <a:prstGeom prst="leftCircularArrow">
          <a:avLst>
            <a:gd name="adj1" fmla="val 10980"/>
            <a:gd name="adj2" fmla="val 1142322"/>
            <a:gd name="adj3" fmla="val 6300000"/>
            <a:gd name="adj4" fmla="val 18900000"/>
            <a:gd name="adj5" fmla="val 125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8B71C-989D-42B2-AE03-65BE3C06ED75}">
      <dsp:nvSpPr>
        <dsp:cNvPr id="0" name=""/>
        <dsp:cNvSpPr/>
      </dsp:nvSpPr>
      <dsp:spPr>
        <a:xfrm>
          <a:off x="2124195" y="1901124"/>
          <a:ext cx="1750944" cy="577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Supplier Processes</a:t>
          </a:r>
        </a:p>
      </dsp:txBody>
      <dsp:txXfrm>
        <a:off x="2124195" y="1901124"/>
        <a:ext cx="1750944" cy="577432"/>
      </dsp:txXfrm>
    </dsp:sp>
    <dsp:sp modelId="{A8D69BA6-6586-4101-9404-0135D06D3B2A}">
      <dsp:nvSpPr>
        <dsp:cNvPr id="0" name=""/>
        <dsp:cNvSpPr/>
      </dsp:nvSpPr>
      <dsp:spPr>
        <a:xfrm>
          <a:off x="2328287" y="2383280"/>
          <a:ext cx="2816323" cy="2069864"/>
        </a:xfrm>
        <a:prstGeom prst="circularArrow">
          <a:avLst>
            <a:gd name="adj1" fmla="val 10980"/>
            <a:gd name="adj2" fmla="val 1142322"/>
            <a:gd name="adj3" fmla="val 4500000"/>
            <a:gd name="adj4" fmla="val 13500000"/>
            <a:gd name="adj5" fmla="val 125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601F0-3A70-4AF5-96A9-1D7C4A66092C}">
      <dsp:nvSpPr>
        <dsp:cNvPr id="0" name=""/>
        <dsp:cNvSpPr/>
      </dsp:nvSpPr>
      <dsp:spPr>
        <a:xfrm>
          <a:off x="3037593" y="3132515"/>
          <a:ext cx="1714816" cy="577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Storage and Delivery to Stores</a:t>
          </a:r>
        </a:p>
      </dsp:txBody>
      <dsp:txXfrm>
        <a:off x="3037593" y="3132515"/>
        <a:ext cx="1714816" cy="577432"/>
      </dsp:txXfrm>
    </dsp:sp>
    <dsp:sp modelId="{52D2944F-0546-4B52-B67D-A0155ADE349A}">
      <dsp:nvSpPr>
        <dsp:cNvPr id="0" name=""/>
        <dsp:cNvSpPr/>
      </dsp:nvSpPr>
      <dsp:spPr>
        <a:xfrm>
          <a:off x="1953346" y="3709948"/>
          <a:ext cx="2419575" cy="1778952"/>
        </a:xfrm>
        <a:prstGeom prst="blockArc">
          <a:avLst>
            <a:gd name="adj1" fmla="val 0"/>
            <a:gd name="adj2" fmla="val 18900000"/>
            <a:gd name="adj3" fmla="val 1274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FD21E-3D32-4F06-967A-95F0AC6CD520}">
      <dsp:nvSpPr>
        <dsp:cNvPr id="0" name=""/>
        <dsp:cNvSpPr/>
      </dsp:nvSpPr>
      <dsp:spPr>
        <a:xfrm>
          <a:off x="2327547" y="4363906"/>
          <a:ext cx="1622521" cy="577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Equipment and Process Design</a:t>
          </a:r>
        </a:p>
      </dsp:txBody>
      <dsp:txXfrm>
        <a:off x="2327547" y="4363906"/>
        <a:ext cx="1622521" cy="577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1C19C-4970-4990-BD0A-74B756910FB3}">
      <dsp:nvSpPr>
        <dsp:cNvPr id="0" name=""/>
        <dsp:cNvSpPr/>
      </dsp:nvSpPr>
      <dsp:spPr>
        <a:xfrm>
          <a:off x="3336580" y="-948594"/>
          <a:ext cx="5518838" cy="5518838"/>
        </a:xfrm>
        <a:prstGeom prst="circularArrow">
          <a:avLst>
            <a:gd name="adj1" fmla="val 4668"/>
            <a:gd name="adj2" fmla="val 272909"/>
            <a:gd name="adj3" fmla="val 11530146"/>
            <a:gd name="adj4" fmla="val 19003558"/>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18DA2-9187-44BF-8404-D16218EDB7B9}">
      <dsp:nvSpPr>
        <dsp:cNvPr id="0" name=""/>
        <dsp:cNvSpPr/>
      </dsp:nvSpPr>
      <dsp:spPr>
        <a:xfrm>
          <a:off x="3781429" y="60055"/>
          <a:ext cx="4629140" cy="162853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Total Wawa stores now 1000 </a:t>
          </a:r>
        </a:p>
        <a:p>
          <a:pPr marL="0" lvl="0" indent="0" algn="ctr" defTabSz="800100">
            <a:lnSpc>
              <a:spcPct val="90000"/>
            </a:lnSpc>
            <a:spcBef>
              <a:spcPct val="0"/>
            </a:spcBef>
            <a:spcAft>
              <a:spcPct val="35000"/>
            </a:spcAft>
            <a:buNone/>
          </a:pPr>
          <a:r>
            <a:rPr lang="en-US" sz="1800" kern="1200" dirty="0"/>
            <a:t>( PA, NJ, DE, MD, VA, FL and Washington DC) . New markets within the next 7 years will double store count to include – AL, NC, GA, TN, OH, IN, KY </a:t>
          </a:r>
        </a:p>
      </dsp:txBody>
      <dsp:txXfrm>
        <a:off x="3860927" y="139553"/>
        <a:ext cx="4470144" cy="1469534"/>
      </dsp:txXfrm>
    </dsp:sp>
    <dsp:sp modelId="{8F65E74F-B622-41F2-BD3D-F9247D0AAD61}">
      <dsp:nvSpPr>
        <dsp:cNvPr id="0" name=""/>
        <dsp:cNvSpPr/>
      </dsp:nvSpPr>
      <dsp:spPr>
        <a:xfrm>
          <a:off x="6214301" y="1924285"/>
          <a:ext cx="3726656" cy="1863328"/>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Audit performed 3x a year by Wawa Quality Assurance Field Specialists and a third party food safety audit company </a:t>
          </a:r>
        </a:p>
      </dsp:txBody>
      <dsp:txXfrm>
        <a:off x="6305261" y="2015245"/>
        <a:ext cx="3544736" cy="1681408"/>
      </dsp:txXfrm>
    </dsp:sp>
    <dsp:sp modelId="{A32142D5-5C77-4268-88E2-1B58D2605923}">
      <dsp:nvSpPr>
        <dsp:cNvPr id="0" name=""/>
        <dsp:cNvSpPr/>
      </dsp:nvSpPr>
      <dsp:spPr>
        <a:xfrm>
          <a:off x="3905247" y="3905915"/>
          <a:ext cx="4381504" cy="186332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Audit mirrors the FDA Food Code but more stringent with additional Wawa standards including workplace safety</a:t>
          </a:r>
        </a:p>
      </dsp:txBody>
      <dsp:txXfrm>
        <a:off x="3996207" y="3996875"/>
        <a:ext cx="4199584" cy="1681408"/>
      </dsp:txXfrm>
    </dsp:sp>
    <dsp:sp modelId="{D10B0310-B417-4D5A-A8F5-A097DF3BEFB2}">
      <dsp:nvSpPr>
        <dsp:cNvPr id="0" name=""/>
        <dsp:cNvSpPr/>
      </dsp:nvSpPr>
      <dsp:spPr>
        <a:xfrm>
          <a:off x="2251042" y="1924285"/>
          <a:ext cx="3726656" cy="1863328"/>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Auditors use an I pad send results to store and live dashboard for information every day  </a:t>
          </a:r>
        </a:p>
      </dsp:txBody>
      <dsp:txXfrm>
        <a:off x="2342002" y="2015245"/>
        <a:ext cx="3544736" cy="1681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85D69-FAC5-4729-818A-1C44B74149D4}">
      <dsp:nvSpPr>
        <dsp:cNvPr id="0" name=""/>
        <dsp:cNvSpPr/>
      </dsp:nvSpPr>
      <dsp:spPr>
        <a:xfrm>
          <a:off x="0" y="1551"/>
          <a:ext cx="6588691" cy="15227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BC0EC-1388-48AE-AE1C-D0DEFB051A74}">
      <dsp:nvSpPr>
        <dsp:cNvPr id="0" name=""/>
        <dsp:cNvSpPr/>
      </dsp:nvSpPr>
      <dsp:spPr>
        <a:xfrm>
          <a:off x="460634" y="344171"/>
          <a:ext cx="837516" cy="8375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225DC1-2531-47BC-B143-D848721F37CD}">
      <dsp:nvSpPr>
        <dsp:cNvPr id="0" name=""/>
        <dsp:cNvSpPr/>
      </dsp:nvSpPr>
      <dsp:spPr>
        <a:xfrm>
          <a:off x="1758784" y="1551"/>
          <a:ext cx="4829906" cy="1522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58" tIns="161158" rIns="161158" bIns="161158" numCol="1" spcCol="1270" anchor="ctr" anchorCtr="0">
          <a:noAutofit/>
        </a:bodyPr>
        <a:lstStyle/>
        <a:p>
          <a:pPr marL="0" lvl="0" indent="0" algn="l" defTabSz="977900">
            <a:lnSpc>
              <a:spcPct val="90000"/>
            </a:lnSpc>
            <a:spcBef>
              <a:spcPct val="0"/>
            </a:spcBef>
            <a:spcAft>
              <a:spcPct val="35000"/>
            </a:spcAft>
            <a:buNone/>
          </a:pPr>
          <a:r>
            <a:rPr lang="en-US" sz="2200" kern="1200" dirty="0"/>
            <a:t>Stores receive a score weighted by critical line items </a:t>
          </a:r>
        </a:p>
      </dsp:txBody>
      <dsp:txXfrm>
        <a:off x="1758784" y="1551"/>
        <a:ext cx="4829906" cy="1522757"/>
      </dsp:txXfrm>
    </dsp:sp>
    <dsp:sp modelId="{93FFAFFE-846D-44EA-A602-C292CDAABC35}">
      <dsp:nvSpPr>
        <dsp:cNvPr id="0" name=""/>
        <dsp:cNvSpPr/>
      </dsp:nvSpPr>
      <dsp:spPr>
        <a:xfrm>
          <a:off x="0" y="1997277"/>
          <a:ext cx="6588691" cy="16383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A214C-BF30-4034-99BA-0A73CDC96437}">
      <dsp:nvSpPr>
        <dsp:cNvPr id="0" name=""/>
        <dsp:cNvSpPr/>
      </dsp:nvSpPr>
      <dsp:spPr>
        <a:xfrm>
          <a:off x="460634" y="2305391"/>
          <a:ext cx="837516" cy="837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417BE9-03FC-4069-B4D3-638581C8318E}">
      <dsp:nvSpPr>
        <dsp:cNvPr id="0" name=""/>
        <dsp:cNvSpPr/>
      </dsp:nvSpPr>
      <dsp:spPr>
        <a:xfrm>
          <a:off x="1758784" y="1962771"/>
          <a:ext cx="4829906" cy="1522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58" tIns="161158" rIns="161158" bIns="161158" numCol="1" spcCol="1270" anchor="ctr" anchorCtr="0">
          <a:noAutofit/>
        </a:bodyPr>
        <a:lstStyle/>
        <a:p>
          <a:pPr marL="0" lvl="0" indent="0" algn="l" defTabSz="977900">
            <a:lnSpc>
              <a:spcPct val="90000"/>
            </a:lnSpc>
            <a:spcBef>
              <a:spcPct val="0"/>
            </a:spcBef>
            <a:spcAft>
              <a:spcPct val="35000"/>
            </a:spcAft>
            <a:buNone/>
          </a:pPr>
          <a:r>
            <a:rPr lang="en-US" sz="2200" kern="1200" dirty="0"/>
            <a:t>Stores that fail receive coaching and training then a re audit , QA team partners closely with Operations team </a:t>
          </a:r>
        </a:p>
      </dsp:txBody>
      <dsp:txXfrm>
        <a:off x="1758784" y="1962771"/>
        <a:ext cx="4829906" cy="1522757"/>
      </dsp:txXfrm>
    </dsp:sp>
    <dsp:sp modelId="{E07E7D7C-F57F-4863-9FA8-1976EF129A2B}">
      <dsp:nvSpPr>
        <dsp:cNvPr id="0" name=""/>
        <dsp:cNvSpPr/>
      </dsp:nvSpPr>
      <dsp:spPr>
        <a:xfrm>
          <a:off x="0" y="3923991"/>
          <a:ext cx="6588691" cy="15227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DFA9D-E488-4829-BAA6-328C2616CBE4}">
      <dsp:nvSpPr>
        <dsp:cNvPr id="0" name=""/>
        <dsp:cNvSpPr/>
      </dsp:nvSpPr>
      <dsp:spPr>
        <a:xfrm>
          <a:off x="460634" y="4266611"/>
          <a:ext cx="837516" cy="8375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77B87B-81E0-44E6-AC42-305E8D2A2C0F}">
      <dsp:nvSpPr>
        <dsp:cNvPr id="0" name=""/>
        <dsp:cNvSpPr/>
      </dsp:nvSpPr>
      <dsp:spPr>
        <a:xfrm>
          <a:off x="1758784" y="3923991"/>
          <a:ext cx="4829906" cy="1522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58" tIns="161158" rIns="161158" bIns="161158" numCol="1" spcCol="1270" anchor="ctr" anchorCtr="0">
          <a:noAutofit/>
        </a:bodyPr>
        <a:lstStyle/>
        <a:p>
          <a:pPr marL="0" lvl="0" indent="0" algn="l" defTabSz="977900">
            <a:lnSpc>
              <a:spcPct val="90000"/>
            </a:lnSpc>
            <a:spcBef>
              <a:spcPct val="0"/>
            </a:spcBef>
            <a:spcAft>
              <a:spcPct val="35000"/>
            </a:spcAft>
            <a:buNone/>
          </a:pPr>
          <a:r>
            <a:rPr lang="en-US" sz="2200" kern="1200" dirty="0"/>
            <a:t>A scorecard is shared monthly with the Operations team calling out trends and areas that need improvement </a:t>
          </a:r>
        </a:p>
      </dsp:txBody>
      <dsp:txXfrm>
        <a:off x="1758784" y="3923991"/>
        <a:ext cx="4829906" cy="1522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1726F-B379-4318-A8CF-130562F65F4C}">
      <dsp:nvSpPr>
        <dsp:cNvPr id="0" name=""/>
        <dsp:cNvSpPr/>
      </dsp:nvSpPr>
      <dsp:spPr>
        <a:xfrm>
          <a:off x="0" y="0"/>
          <a:ext cx="8456390" cy="810729"/>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Line item citation report  </a:t>
          </a:r>
        </a:p>
      </dsp:txBody>
      <dsp:txXfrm>
        <a:off x="23745" y="23745"/>
        <a:ext cx="7486694" cy="763239"/>
      </dsp:txXfrm>
    </dsp:sp>
    <dsp:sp modelId="{E011A172-0CC6-438F-A50B-8A3266BD4B74}">
      <dsp:nvSpPr>
        <dsp:cNvPr id="0" name=""/>
        <dsp:cNvSpPr/>
      </dsp:nvSpPr>
      <dsp:spPr>
        <a:xfrm>
          <a:off x="631483" y="923331"/>
          <a:ext cx="8456390" cy="810729"/>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Shadowing /reverse shadowing</a:t>
          </a:r>
        </a:p>
      </dsp:txBody>
      <dsp:txXfrm>
        <a:off x="655228" y="947076"/>
        <a:ext cx="7250442" cy="763239"/>
      </dsp:txXfrm>
    </dsp:sp>
    <dsp:sp modelId="{4E53998F-BCFF-42FE-8596-AA634D48CAB7}">
      <dsp:nvSpPr>
        <dsp:cNvPr id="0" name=""/>
        <dsp:cNvSpPr/>
      </dsp:nvSpPr>
      <dsp:spPr>
        <a:xfrm>
          <a:off x="1262967" y="1846662"/>
          <a:ext cx="8456390" cy="81072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Training with third party trainer classroom and field</a:t>
          </a:r>
        </a:p>
      </dsp:txBody>
      <dsp:txXfrm>
        <a:off x="1286712" y="1870407"/>
        <a:ext cx="7250442" cy="763239"/>
      </dsp:txXfrm>
    </dsp:sp>
    <dsp:sp modelId="{0CB4B4EC-220C-4BA7-9C75-041BF37617A3}">
      <dsp:nvSpPr>
        <dsp:cNvPr id="0" name=""/>
        <dsp:cNvSpPr/>
      </dsp:nvSpPr>
      <dsp:spPr>
        <a:xfrm>
          <a:off x="1675345" y="2750941"/>
          <a:ext cx="8456390" cy="81072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End of audit round quiz and meeting </a:t>
          </a:r>
        </a:p>
      </dsp:txBody>
      <dsp:txXfrm>
        <a:off x="1699090" y="2774686"/>
        <a:ext cx="7250442" cy="763239"/>
      </dsp:txXfrm>
    </dsp:sp>
    <dsp:sp modelId="{E530B74D-446D-4232-8222-E4B5F07A636E}">
      <dsp:nvSpPr>
        <dsp:cNvPr id="0" name=""/>
        <dsp:cNvSpPr/>
      </dsp:nvSpPr>
      <dsp:spPr>
        <a:xfrm>
          <a:off x="2468769" y="3693325"/>
          <a:ext cx="8456390" cy="810729"/>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Audit performed with same flow, start and finish  </a:t>
          </a:r>
        </a:p>
      </dsp:txBody>
      <dsp:txXfrm>
        <a:off x="2492514" y="3717070"/>
        <a:ext cx="7250442" cy="763239"/>
      </dsp:txXfrm>
    </dsp:sp>
    <dsp:sp modelId="{320D3AD1-573A-42C7-9EAD-63FAD2DEBF49}">
      <dsp:nvSpPr>
        <dsp:cNvPr id="0" name=""/>
        <dsp:cNvSpPr/>
      </dsp:nvSpPr>
      <dsp:spPr>
        <a:xfrm>
          <a:off x="7929415" y="592283"/>
          <a:ext cx="526974" cy="52697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047984" y="592283"/>
        <a:ext cx="289836" cy="396548"/>
      </dsp:txXfrm>
    </dsp:sp>
    <dsp:sp modelId="{C625DD79-2AD5-480F-9E1E-87C56D1BB90D}">
      <dsp:nvSpPr>
        <dsp:cNvPr id="0" name=""/>
        <dsp:cNvSpPr/>
      </dsp:nvSpPr>
      <dsp:spPr>
        <a:xfrm>
          <a:off x="8560899" y="1515614"/>
          <a:ext cx="526974" cy="52697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679468" y="1515614"/>
        <a:ext cx="289836" cy="396548"/>
      </dsp:txXfrm>
    </dsp:sp>
    <dsp:sp modelId="{F87C4903-4939-43F4-88CB-806783B216EF}">
      <dsp:nvSpPr>
        <dsp:cNvPr id="0" name=""/>
        <dsp:cNvSpPr/>
      </dsp:nvSpPr>
      <dsp:spPr>
        <a:xfrm>
          <a:off x="9192383" y="2425433"/>
          <a:ext cx="526974" cy="52697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310952" y="2425433"/>
        <a:ext cx="289836" cy="396548"/>
      </dsp:txXfrm>
    </dsp:sp>
    <dsp:sp modelId="{6EB693B2-2749-4FD1-A42B-674C94A1557D}">
      <dsp:nvSpPr>
        <dsp:cNvPr id="0" name=""/>
        <dsp:cNvSpPr/>
      </dsp:nvSpPr>
      <dsp:spPr>
        <a:xfrm>
          <a:off x="9823866" y="3357773"/>
          <a:ext cx="526974" cy="52697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942435" y="3357773"/>
        <a:ext cx="289836" cy="39654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ED676-2414-4112-991B-CAE98D023BA2}"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ADF0E-A8C7-449D-A315-B0B334C2B2D9}" type="slidenum">
              <a:rPr lang="en-US" smtClean="0"/>
              <a:t>‹#›</a:t>
            </a:fld>
            <a:endParaRPr lang="en-US"/>
          </a:p>
        </p:txBody>
      </p:sp>
    </p:spTree>
    <p:extLst>
      <p:ext uri="{BB962C8B-B14F-4D97-AF65-F5344CB8AC3E}">
        <p14:creationId xmlns:p14="http://schemas.microsoft.com/office/powerpoint/2010/main" val="238691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Wawa’s Food Safety Awareness training.</a:t>
            </a:r>
          </a:p>
        </p:txBody>
      </p:sp>
      <p:sp>
        <p:nvSpPr>
          <p:cNvPr id="4" name="Slide Number Placeholder 3"/>
          <p:cNvSpPr>
            <a:spLocks noGrp="1"/>
          </p:cNvSpPr>
          <p:nvPr>
            <p:ph type="sldNum" sz="quarter" idx="5"/>
          </p:nvPr>
        </p:nvSpPr>
        <p:spPr/>
        <p:txBody>
          <a:bodyPr/>
          <a:lstStyle/>
          <a:p>
            <a:fld id="{75F0C806-FFD3-47BE-A8F7-FEF85FAA8704}" type="slidenum">
              <a:rPr lang="en-US" smtClean="0"/>
              <a:t>1</a:t>
            </a:fld>
            <a:endParaRPr lang="en-US"/>
          </a:p>
        </p:txBody>
      </p:sp>
    </p:spTree>
    <p:extLst>
      <p:ext uri="{BB962C8B-B14F-4D97-AF65-F5344CB8AC3E}">
        <p14:creationId xmlns:p14="http://schemas.microsoft.com/office/powerpoint/2010/main" val="393878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Key Partners include Facilities for things like pest control, water quality and sewage </a:t>
            </a:r>
          </a:p>
          <a:p>
            <a:pPr marL="285750" indent="-285750">
              <a:buFont typeface="Arial" panose="020B0604020202020204" pitchFamily="34" charset="0"/>
              <a:buChar char="•"/>
            </a:pPr>
            <a:r>
              <a:rPr lang="en-US" sz="1200" dirty="0"/>
              <a:t>Construction team for opening of new stores, especially in new markets</a:t>
            </a:r>
          </a:p>
          <a:p>
            <a:pPr marL="285750" indent="-285750">
              <a:buFont typeface="Arial" panose="020B0604020202020204" pitchFamily="34" charset="0"/>
              <a:buChar char="•"/>
            </a:pPr>
            <a:r>
              <a:rPr lang="en-US" sz="1200" dirty="0"/>
              <a:t>Community cares for special events (hoagie day for example) and licensing of our mobile beverage units</a:t>
            </a:r>
          </a:p>
          <a:p>
            <a:pPr marL="285750" indent="-285750">
              <a:buFont typeface="Arial" panose="020B0604020202020204" pitchFamily="34" charset="0"/>
              <a:buChar char="•"/>
            </a:pPr>
            <a:r>
              <a:rPr lang="en-US" sz="1200" dirty="0"/>
              <a:t>Marketing on new initiatives like pizza </a:t>
            </a:r>
          </a:p>
          <a:p>
            <a:pPr marL="285750" indent="-285750">
              <a:buFont typeface="Arial" panose="020B0604020202020204" pitchFamily="34" charset="0"/>
              <a:buChar char="•"/>
            </a:pPr>
            <a:r>
              <a:rPr lang="en-US" sz="1200" dirty="0"/>
              <a:t>Partnership is the key to building a strong food safety culture</a:t>
            </a:r>
          </a:p>
          <a:p>
            <a:endParaRPr lang="en-US" dirty="0"/>
          </a:p>
        </p:txBody>
      </p:sp>
      <p:sp>
        <p:nvSpPr>
          <p:cNvPr id="4" name="Slide Number Placeholder 3"/>
          <p:cNvSpPr>
            <a:spLocks noGrp="1"/>
          </p:cNvSpPr>
          <p:nvPr>
            <p:ph type="sldNum" sz="quarter" idx="5"/>
          </p:nvPr>
        </p:nvSpPr>
        <p:spPr/>
        <p:txBody>
          <a:bodyPr/>
          <a:lstStyle/>
          <a:p>
            <a:fld id="{8C271A46-EFD5-42FE-9D8F-D69CED32630D}" type="slidenum">
              <a:rPr lang="en-US" smtClean="0"/>
              <a:t>15</a:t>
            </a:fld>
            <a:endParaRPr lang="en-US"/>
          </a:p>
        </p:txBody>
      </p:sp>
    </p:spTree>
    <p:extLst>
      <p:ext uri="{BB962C8B-B14F-4D97-AF65-F5344CB8AC3E}">
        <p14:creationId xmlns:p14="http://schemas.microsoft.com/office/powerpoint/2010/main" val="203486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F0C806-FFD3-47BE-A8F7-FEF85FAA8704}" type="slidenum">
              <a:rPr lang="en-US" smtClean="0"/>
              <a:t>16</a:t>
            </a:fld>
            <a:endParaRPr lang="en-US"/>
          </a:p>
        </p:txBody>
      </p:sp>
    </p:spTree>
    <p:extLst>
      <p:ext uri="{BB962C8B-B14F-4D97-AF65-F5344CB8AC3E}">
        <p14:creationId xmlns:p14="http://schemas.microsoft.com/office/powerpoint/2010/main" val="393878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 GETTING AN UPDATED SLIDE. </a:t>
            </a:r>
          </a:p>
          <a:p>
            <a:endParaRPr lang="en-US" dirty="0"/>
          </a:p>
          <a:p>
            <a:r>
              <a:rPr lang="en-US" b="1" dirty="0"/>
              <a:t>This will be an animated slide. Have on the slide ‘Wawa BRAND TRUST” to start with, then bring in the each cog as indicated below when it is narrated. </a:t>
            </a:r>
          </a:p>
          <a:p>
            <a:endParaRPr lang="en-US" dirty="0"/>
          </a:p>
          <a:p>
            <a:r>
              <a:rPr lang="en-US" dirty="0"/>
              <a:t>(Bring in Increased Foodborne illness cog) If we are not consistently following our food safety standards and procedures it increases the likelihood that Wawa will have a foodborne illness outbreak. A foodborne illness outbreak would result in loss of trust from Wawa customers as well as:</a:t>
            </a:r>
          </a:p>
          <a:p>
            <a:endParaRPr lang="en-US" dirty="0"/>
          </a:p>
          <a:p>
            <a:r>
              <a:rPr lang="en-US" b="1" dirty="0"/>
              <a:t>(Bring in increased customer claim costs) Increased Customer Claims:</a:t>
            </a:r>
          </a:p>
          <a:p>
            <a:r>
              <a:rPr lang="en-US" b="0" dirty="0"/>
              <a:t>If customers becomes ill from our food Wawa would be expected to pay all medical costs and related expenses. The average claim costs of a single foodborne illness outbreak is estimated to cost $2 million dollars for approximately 250 people being impacted. </a:t>
            </a:r>
          </a:p>
          <a:p>
            <a:endParaRPr lang="en-US" sz="600" dirty="0"/>
          </a:p>
          <a:p>
            <a:r>
              <a:rPr lang="en-US" dirty="0"/>
              <a:t>All of the above leads to: </a:t>
            </a:r>
          </a:p>
          <a:p>
            <a:r>
              <a:rPr lang="en-US" b="1" dirty="0"/>
              <a:t>(Bring in distraction from business goals) Distraction from Business Goals</a:t>
            </a:r>
          </a:p>
          <a:p>
            <a:pPr marL="174056" indent="-174056">
              <a:buFontTx/>
              <a:buChar char="-"/>
            </a:pPr>
            <a:r>
              <a:rPr lang="en-US" b="0" dirty="0"/>
              <a:t>The focus has been around building our Dinner, Catering and Delivery offers  foodborne illnesses and claims distract us all from meeting these business goals.</a:t>
            </a:r>
          </a:p>
          <a:p>
            <a:r>
              <a:rPr lang="en-US" b="1" dirty="0"/>
              <a:t>(Bring in increased costs to wawa) Increased Costs to Wawa:</a:t>
            </a:r>
          </a:p>
          <a:p>
            <a:pPr marL="174056" indent="-174056">
              <a:buFontTx/>
              <a:buChar char="-"/>
            </a:pPr>
            <a:r>
              <a:rPr lang="en-US" b="0" dirty="0"/>
              <a:t>This could be related to additional cleaning &amp; sanitation costs from using Lewis Environmental or additional store labor and supplies</a:t>
            </a:r>
          </a:p>
          <a:p>
            <a:pPr marL="174056" indent="-174056">
              <a:buFontTx/>
              <a:buChar char="-"/>
            </a:pPr>
            <a:r>
              <a:rPr lang="en-US" b="0" dirty="0"/>
              <a:t>Time and costs for managing and resolving the issues.</a:t>
            </a:r>
          </a:p>
          <a:p>
            <a:pPr marL="174056" indent="-174056">
              <a:buFontTx/>
              <a:buChar char="-"/>
            </a:pPr>
            <a:r>
              <a:rPr lang="en-US" b="0" dirty="0"/>
              <a:t>Fines and penalties by Regulatory agencies</a:t>
            </a:r>
          </a:p>
          <a:p>
            <a:endParaRPr lang="en-US" b="1" dirty="0"/>
          </a:p>
          <a:p>
            <a:r>
              <a:rPr lang="en-US" b="1" dirty="0"/>
              <a:t>(Bring in the final 3 cogs) Negative Publicity, reduction in customer count and possible closure of stores which will result in loss of jobs </a:t>
            </a:r>
            <a:endParaRPr lang="en-US" b="0" dirty="0"/>
          </a:p>
          <a:p>
            <a:endParaRPr lang="en-US" dirty="0"/>
          </a:p>
        </p:txBody>
      </p:sp>
      <p:sp>
        <p:nvSpPr>
          <p:cNvPr id="4" name="Slide Number Placeholder 3"/>
          <p:cNvSpPr>
            <a:spLocks noGrp="1"/>
          </p:cNvSpPr>
          <p:nvPr>
            <p:ph type="sldNum" sz="quarter" idx="5"/>
          </p:nvPr>
        </p:nvSpPr>
        <p:spPr/>
        <p:txBody>
          <a:bodyPr/>
          <a:lstStyle/>
          <a:p>
            <a:fld id="{75F0C806-FFD3-47BE-A8F7-FEF85FAA8704}" type="slidenum">
              <a:rPr lang="en-US" smtClean="0"/>
              <a:t>2</a:t>
            </a:fld>
            <a:endParaRPr lang="en-US"/>
          </a:p>
        </p:txBody>
      </p:sp>
    </p:spTree>
    <p:extLst>
      <p:ext uri="{BB962C8B-B14F-4D97-AF65-F5344CB8AC3E}">
        <p14:creationId xmlns:p14="http://schemas.microsoft.com/office/powerpoint/2010/main" val="48480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narration highlight the box that aligns with the text below.</a:t>
            </a:r>
          </a:p>
          <a:p>
            <a:endParaRPr lang="en-US" dirty="0"/>
          </a:p>
          <a:p>
            <a:r>
              <a:rPr lang="en-US" dirty="0"/>
              <a:t>Food Safety and Safety is built in from the beginning from when we source a product for our stores. (highlight 1) Wawa’s Product Development and Quality Assurance teams work together to review ingredients and products to ensure they are approved to be sold at a Wawa store. (highlight 2) This includes reviewing the supplier processes and conducting or reviewing food safety audits at the suppliers manufacturing locations.</a:t>
            </a:r>
          </a:p>
          <a:p>
            <a:endParaRPr lang="en-US" dirty="0"/>
          </a:p>
          <a:p>
            <a:r>
              <a:rPr lang="en-US" dirty="0"/>
              <a:t>(highlight 3) Once the product is approved the Wawa Supply Chain and Quality Assurance teams work together to ensure all third-party logistic partners such as McLane and </a:t>
            </a:r>
            <a:r>
              <a:rPr lang="en-US" dirty="0" err="1"/>
              <a:t>Suneast</a:t>
            </a:r>
            <a:r>
              <a:rPr lang="en-US" dirty="0"/>
              <a:t> are following food safety standards to keep our products safe and free from contamination.</a:t>
            </a:r>
          </a:p>
          <a:p>
            <a:endParaRPr lang="en-US" dirty="0"/>
          </a:p>
          <a:p>
            <a:r>
              <a:rPr lang="en-US" dirty="0"/>
              <a:t>(highlight 4) Lastly our Wawa Operations, Stores Operations Engineering and Quality Assurance teams work together to develop store processes and select equipment to ensure proper temperature control, sanitation and safety which is why it is critical that the product programs and job aids are followed as written to ensure we met regulatory requirements and serve consistently safe products to our customers. </a:t>
            </a:r>
          </a:p>
          <a:p>
            <a:endParaRPr lang="en-US" dirty="0"/>
          </a:p>
          <a:p>
            <a:r>
              <a:rPr lang="en-US" dirty="0"/>
              <a:t>Before we move on to highlight the Wawa Food Safety Standard’s let’s take a look at the type of food service products we use and the Health Department regulatory requirements to prevent contamination and foodborne illness. </a:t>
            </a:r>
          </a:p>
        </p:txBody>
      </p:sp>
      <p:sp>
        <p:nvSpPr>
          <p:cNvPr id="4" name="Slide Number Placeholder 3"/>
          <p:cNvSpPr>
            <a:spLocks noGrp="1"/>
          </p:cNvSpPr>
          <p:nvPr>
            <p:ph type="sldNum" sz="quarter" idx="5"/>
          </p:nvPr>
        </p:nvSpPr>
        <p:spPr/>
        <p:txBody>
          <a:bodyPr/>
          <a:lstStyle/>
          <a:p>
            <a:fld id="{75F0C806-FFD3-47BE-A8F7-FEF85FAA8704}" type="slidenum">
              <a:rPr lang="en-US" smtClean="0"/>
              <a:t>3</a:t>
            </a:fld>
            <a:endParaRPr lang="en-US"/>
          </a:p>
        </p:txBody>
      </p:sp>
    </p:spTree>
    <p:extLst>
      <p:ext uri="{BB962C8B-B14F-4D97-AF65-F5344CB8AC3E}">
        <p14:creationId xmlns:p14="http://schemas.microsoft.com/office/powerpoint/2010/main" val="403645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Wawa has </a:t>
            </a:r>
            <a:r>
              <a:rPr lang="en-US" b="1" u="sng" dirty="0">
                <a:solidFill>
                  <a:schemeClr val="tx1"/>
                </a:solidFill>
              </a:rPr>
              <a:t>Six</a:t>
            </a:r>
            <a:r>
              <a:rPr lang="en-US" dirty="0"/>
              <a:t> Food Safety Standards which are designed to prevent biological, chemical and physical contamination to prevent foodborne illness or injury to our customers:</a:t>
            </a:r>
          </a:p>
          <a:p>
            <a:pPr marL="171450" indent="-171450">
              <a:buFontTx/>
              <a:buChar char="-"/>
            </a:pPr>
            <a:r>
              <a:rPr lang="en-US" dirty="0"/>
              <a:t>Work Healthy &amp; Safe Management Oversight </a:t>
            </a:r>
          </a:p>
          <a:p>
            <a:pPr marL="171450" indent="-171450">
              <a:buFontTx/>
              <a:buChar char="-"/>
            </a:pPr>
            <a:r>
              <a:rPr lang="en-US" dirty="0"/>
              <a:t>Work Healthy &amp; Safe Associate Health &amp; Personal Hygiene. </a:t>
            </a:r>
          </a:p>
          <a:p>
            <a:pPr marL="171450" indent="-171450">
              <a:buFontTx/>
              <a:buChar char="-"/>
            </a:pPr>
            <a:r>
              <a:rPr lang="en-US" dirty="0"/>
              <a:t>Keep it Cold &amp; Hot Food &amp; Beverage Equipment.</a:t>
            </a:r>
          </a:p>
          <a:p>
            <a:pPr marL="171450" indent="-171450">
              <a:buFontTx/>
              <a:buChar char="-"/>
            </a:pPr>
            <a:r>
              <a:rPr lang="en-US" dirty="0"/>
              <a:t>Keep it Clean &amp; Organized Chemicals, Cleaning &amp; Sanitation</a:t>
            </a:r>
          </a:p>
          <a:p>
            <a:pPr marL="171450" indent="-171450">
              <a:buFontTx/>
              <a:buChar char="-"/>
            </a:pPr>
            <a:r>
              <a:rPr lang="en-US" dirty="0"/>
              <a:t>Keep it Clean &amp; Organized Food Contamination Prevention</a:t>
            </a:r>
          </a:p>
          <a:p>
            <a:pPr marL="171450" indent="-171450">
              <a:buFontTx/>
              <a:buChar char="-"/>
            </a:pPr>
            <a:r>
              <a:rPr lang="en-US" dirty="0"/>
              <a:t>Keep it Clean &amp; Organized Pest Management</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Wawa Food Safety standards are available on the </a:t>
            </a:r>
            <a:r>
              <a:rPr lang="en-US" dirty="0" err="1"/>
              <a:t>MyWawa</a:t>
            </a:r>
            <a:r>
              <a:rPr lang="en-US" dirty="0"/>
              <a:t> Food Safety HUB page or FSRA Tool. The standards are also built into our job aids and programs.</a:t>
            </a:r>
          </a:p>
          <a:p>
            <a:pPr marL="0" indent="0">
              <a:buFontTx/>
              <a:buNone/>
            </a:pPr>
            <a:endParaRPr lang="en-US" dirty="0"/>
          </a:p>
          <a:p>
            <a:pPr marL="0" indent="0">
              <a:buFontTx/>
              <a:buNone/>
            </a:pPr>
            <a:r>
              <a:rPr lang="en-US" dirty="0"/>
              <a:t>Over the next couple of slides, you will learn the critical controls within our standards that prevent foodborne illness or injury.</a:t>
            </a:r>
          </a:p>
        </p:txBody>
      </p:sp>
      <p:sp>
        <p:nvSpPr>
          <p:cNvPr id="4" name="Slide Number Placeholder 3"/>
          <p:cNvSpPr>
            <a:spLocks noGrp="1"/>
          </p:cNvSpPr>
          <p:nvPr>
            <p:ph type="sldNum" sz="quarter" idx="5"/>
          </p:nvPr>
        </p:nvSpPr>
        <p:spPr/>
        <p:txBody>
          <a:bodyPr/>
          <a:lstStyle/>
          <a:p>
            <a:fld id="{75F0C806-FFD3-47BE-A8F7-FEF85FAA8704}" type="slidenum">
              <a:rPr lang="en-US" smtClean="0"/>
              <a:t>4</a:t>
            </a:fld>
            <a:endParaRPr lang="en-US"/>
          </a:p>
        </p:txBody>
      </p:sp>
    </p:spTree>
    <p:extLst>
      <p:ext uri="{BB962C8B-B14F-4D97-AF65-F5344CB8AC3E}">
        <p14:creationId xmlns:p14="http://schemas.microsoft.com/office/powerpoint/2010/main" val="82862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ea"/>
                <a:cs typeface="+mn-cs"/>
              </a:rPr>
              <a:t>Can we highlight the box being narrated. </a:t>
            </a:r>
          </a:p>
          <a:p>
            <a:endParaRPr lang="en-US" dirty="0">
              <a:ea typeface="+mn-ea"/>
              <a:cs typeface="+mn-cs"/>
            </a:endParaRPr>
          </a:p>
          <a:p>
            <a:r>
              <a:rPr lang="en-US" dirty="0">
                <a:ea typeface="+mn-ea"/>
                <a:cs typeface="+mn-cs"/>
              </a:rPr>
              <a:t>(Highlight Wawa Approved supplier box) In order to prevent Foodborne Illness or Injury only use products from Wawa suppliers. Wawa has Food Safety requirements for all suppliers and third-party logistic partners to reduce the risk of food being contaminated.</a:t>
            </a:r>
          </a:p>
          <a:p>
            <a:endParaRPr lang="en-US" dirty="0">
              <a:ea typeface="+mn-ea"/>
              <a:cs typeface="+mn-cs"/>
            </a:endParaRPr>
          </a:p>
          <a:p>
            <a:r>
              <a:rPr lang="en-US" dirty="0">
                <a:ea typeface="+mn-ea"/>
                <a:cs typeface="+mn-cs"/>
              </a:rPr>
              <a:t>(Highlight Keep it Cold &amp; Hot section) Keep Cold Foods Cold and Hot Foods Hot. Wawa’s cold foods are kept at 41 degrees or below and Hot foods are kept at 140 degrees or above. Foods are reheated or cooked to the required temperatures in the Wawa equipment. Always follow the equipment programs and job aids to ensure foods are kept out of the temperature danger zone which is between 41 degrees and 140 degrees to prevent the growth of bacteria, that may cause foodborne illness. </a:t>
            </a:r>
          </a:p>
          <a:p>
            <a:endParaRPr lang="en-US" dirty="0">
              <a:ea typeface="+mn-ea"/>
              <a:cs typeface="+mn-cs"/>
            </a:endParaRPr>
          </a:p>
          <a:p>
            <a:r>
              <a:rPr lang="en-US" dirty="0">
                <a:ea typeface="+mn-ea"/>
                <a:cs typeface="+mn-cs"/>
              </a:rPr>
              <a:t>Wawa’s </a:t>
            </a:r>
            <a:r>
              <a:rPr lang="en-US" dirty="0" err="1">
                <a:ea typeface="+mn-ea"/>
                <a:cs typeface="+mn-cs"/>
              </a:rPr>
              <a:t>eHACCP</a:t>
            </a:r>
            <a:r>
              <a:rPr lang="en-US" dirty="0">
                <a:ea typeface="+mn-ea"/>
                <a:cs typeface="+mn-cs"/>
              </a:rPr>
              <a:t> system monitors and records the critical food and equipment temperatures that helps keep our food safe.</a:t>
            </a:r>
          </a:p>
          <a:p>
            <a:endParaRPr lang="en-US" dirty="0"/>
          </a:p>
        </p:txBody>
      </p:sp>
      <p:sp>
        <p:nvSpPr>
          <p:cNvPr id="4" name="Slide Number Placeholder 3"/>
          <p:cNvSpPr>
            <a:spLocks noGrp="1"/>
          </p:cNvSpPr>
          <p:nvPr>
            <p:ph type="sldNum" sz="quarter" idx="5"/>
          </p:nvPr>
        </p:nvSpPr>
        <p:spPr/>
        <p:txBody>
          <a:bodyPr/>
          <a:lstStyle/>
          <a:p>
            <a:fld id="{75F0C806-FFD3-47BE-A8F7-FEF85FAA8704}" type="slidenum">
              <a:rPr lang="en-US" smtClean="0"/>
              <a:t>5</a:t>
            </a:fld>
            <a:endParaRPr lang="en-US"/>
          </a:p>
        </p:txBody>
      </p:sp>
    </p:spTree>
    <p:extLst>
      <p:ext uri="{BB962C8B-B14F-4D97-AF65-F5344CB8AC3E}">
        <p14:creationId xmlns:p14="http://schemas.microsoft.com/office/powerpoint/2010/main" val="47279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ea"/>
                <a:cs typeface="+mn-cs"/>
              </a:rPr>
              <a:t>Keep it Clean &amp; Organized. Food contact surfaces and utensils need to be washed, rinsed and sanitized to remove contamination and prevent the growth of bacteria that may cause foodborne illness. To learn more review the Wawa Food Contact Surface video available on the </a:t>
            </a:r>
            <a:r>
              <a:rPr lang="en-US" dirty="0" err="1">
                <a:ea typeface="+mn-ea"/>
                <a:cs typeface="+mn-cs"/>
              </a:rPr>
              <a:t>MyWawa</a:t>
            </a:r>
            <a:r>
              <a:rPr lang="en-US" dirty="0">
                <a:ea typeface="+mn-ea"/>
                <a:cs typeface="+mn-cs"/>
              </a:rPr>
              <a:t> Food Safety Hub page.</a:t>
            </a:r>
          </a:p>
          <a:p>
            <a:endParaRPr lang="en-US" dirty="0">
              <a:ea typeface="+mn-ea"/>
              <a:cs typeface="+mn-cs"/>
            </a:endParaRPr>
          </a:p>
          <a:p>
            <a:r>
              <a:rPr lang="en-US" dirty="0">
                <a:ea typeface="+mn-ea"/>
                <a:cs typeface="+mn-cs"/>
              </a:rPr>
              <a:t>The sanitizer solution at the 3 bay sink and refillable sanitizer buckets must be filled using the correct sanitizer dispenser and made according to the job aids to ensure the food contact surfaces are sanitized to remove contamination, prevent cross contamination and again prevent the growth of bacteria that may cause foodborne illness. </a:t>
            </a:r>
          </a:p>
          <a:p>
            <a:endParaRPr lang="en-US" dirty="0">
              <a:ea typeface="+mn-ea"/>
              <a:cs typeface="+mn-cs"/>
            </a:endParaRPr>
          </a:p>
        </p:txBody>
      </p:sp>
      <p:sp>
        <p:nvSpPr>
          <p:cNvPr id="4" name="Slide Number Placeholder 3"/>
          <p:cNvSpPr>
            <a:spLocks noGrp="1"/>
          </p:cNvSpPr>
          <p:nvPr>
            <p:ph type="sldNum" sz="quarter" idx="5"/>
          </p:nvPr>
        </p:nvSpPr>
        <p:spPr/>
        <p:txBody>
          <a:bodyPr/>
          <a:lstStyle/>
          <a:p>
            <a:fld id="{75F0C806-FFD3-47BE-A8F7-FEF85FAA8704}" type="slidenum">
              <a:rPr lang="en-US" smtClean="0"/>
              <a:t>6</a:t>
            </a:fld>
            <a:endParaRPr lang="en-US"/>
          </a:p>
        </p:txBody>
      </p:sp>
    </p:spTree>
    <p:extLst>
      <p:ext uri="{BB962C8B-B14F-4D97-AF65-F5344CB8AC3E}">
        <p14:creationId xmlns:p14="http://schemas.microsoft.com/office/powerpoint/2010/main" val="177787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Healthy &amp; Safe. Do not come to work when sick, as food can become contaminated and cause foodborne illness. Refer to the Annual Associate Health Agreement in Workday, </a:t>
            </a:r>
            <a:r>
              <a:rPr lang="en-US" dirty="0" err="1"/>
              <a:t>Reflexis</a:t>
            </a:r>
            <a:r>
              <a:rPr lang="en-US" dirty="0"/>
              <a:t> time clock questions and Associate Health laminated card near the time clock to stay up-to-date with the reportable illnesses and symptoms that must be reported to the Manager on Duty prior to coming to work.</a:t>
            </a:r>
          </a:p>
          <a:p>
            <a:endParaRPr lang="en-US" dirty="0"/>
          </a:p>
          <a:p>
            <a:r>
              <a:rPr lang="en-US" dirty="0"/>
              <a:t>Once at work ensure all wounds are covered on hands and wrists prior to working and always wash hands and wear foodservice gloves when handling food and food contact surfaces. Most products in our foodservice areas are ready to eat for example produce, deli meats or frozen snacks, this means that after directly handling the product food service gloves do not need to be changed and hands washed prior to putting on clean gloves. </a:t>
            </a:r>
          </a:p>
          <a:p>
            <a:endParaRPr lang="en-US" dirty="0"/>
          </a:p>
          <a:p>
            <a:r>
              <a:rPr lang="en-US" dirty="0"/>
              <a:t>Wawa does have a couple of non-ready to eat frozen products for example Hash Browns and Fries that do however require a glove change/hand wash if handled PRIOR to cooking. Always refer to job aids that provide the glove changes/handwash requirements and which utensils or quick sheet can be used to limit handling. </a:t>
            </a:r>
          </a:p>
          <a:p>
            <a:endParaRPr lang="en-US" dirty="0"/>
          </a:p>
          <a:p>
            <a:r>
              <a:rPr lang="en-US" dirty="0"/>
              <a:t>Watch the Wawa Handwashing video that shows how to wash your hands correctly to prevent our food and surfaces from becoming contaminated.</a:t>
            </a:r>
          </a:p>
        </p:txBody>
      </p:sp>
      <p:sp>
        <p:nvSpPr>
          <p:cNvPr id="4" name="Slide Number Placeholder 3"/>
          <p:cNvSpPr>
            <a:spLocks noGrp="1"/>
          </p:cNvSpPr>
          <p:nvPr>
            <p:ph type="sldNum" sz="quarter" idx="5"/>
          </p:nvPr>
        </p:nvSpPr>
        <p:spPr/>
        <p:txBody>
          <a:bodyPr/>
          <a:lstStyle/>
          <a:p>
            <a:fld id="{75F0C806-FFD3-47BE-A8F7-FEF85FAA8704}" type="slidenum">
              <a:rPr lang="en-US" smtClean="0"/>
              <a:t>7</a:t>
            </a:fld>
            <a:endParaRPr lang="en-US"/>
          </a:p>
        </p:txBody>
      </p:sp>
    </p:spTree>
    <p:extLst>
      <p:ext uri="{BB962C8B-B14F-4D97-AF65-F5344CB8AC3E}">
        <p14:creationId xmlns:p14="http://schemas.microsoft.com/office/powerpoint/2010/main" val="66054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now have an understanding of how food can become contaminated and cause a foodborne illness or injury AND how Wawa has built Food Safety &amp; Safety into the products we buy from our suppliers, right through until the products are sold to our customers.</a:t>
            </a:r>
          </a:p>
          <a:p>
            <a:endParaRPr lang="en-US" dirty="0"/>
          </a:p>
          <a:p>
            <a:r>
              <a:rPr lang="en-US" dirty="0"/>
              <a:t>All the Wawa Programs, Food Safety Standards, and Job Aids are designed to met regulatory requirements and maintain the 100 plus years of trust in our Brand by providing a safe working, and shopping environment and serving safe, quality food every day which equals ‘</a:t>
            </a:r>
            <a:r>
              <a:rPr lang="en-US" dirty="0" err="1"/>
              <a:t>GooseTrust</a:t>
            </a:r>
            <a:r>
              <a:rPr lang="en-US" dirty="0"/>
              <a:t>’ for our associates and customers. </a:t>
            </a:r>
          </a:p>
          <a:p>
            <a:endParaRPr lang="en-US" dirty="0"/>
          </a:p>
          <a:p>
            <a:r>
              <a:rPr lang="en-US" dirty="0"/>
              <a:t>Leaders in our Stores are expected to drive key food safety &amp; safety behaviors throughout there stores to met regulatory requirements and maintain customer trust and ensure safe, quality food is served every day. </a:t>
            </a:r>
          </a:p>
          <a:p>
            <a:endParaRPr lang="en-US" dirty="0"/>
          </a:p>
          <a:p>
            <a:endParaRPr lang="en-US" dirty="0"/>
          </a:p>
        </p:txBody>
      </p:sp>
      <p:sp>
        <p:nvSpPr>
          <p:cNvPr id="4" name="Slide Number Placeholder 3"/>
          <p:cNvSpPr>
            <a:spLocks noGrp="1"/>
          </p:cNvSpPr>
          <p:nvPr>
            <p:ph type="sldNum" sz="quarter" idx="5"/>
          </p:nvPr>
        </p:nvSpPr>
        <p:spPr/>
        <p:txBody>
          <a:bodyPr/>
          <a:lstStyle/>
          <a:p>
            <a:fld id="{75F0C806-FFD3-47BE-A8F7-FEF85FAA8704}" type="slidenum">
              <a:rPr lang="en-US" smtClean="0"/>
              <a:t>13</a:t>
            </a:fld>
            <a:endParaRPr lang="en-US"/>
          </a:p>
        </p:txBody>
      </p:sp>
    </p:spTree>
    <p:extLst>
      <p:ext uri="{BB962C8B-B14F-4D97-AF65-F5344CB8AC3E}">
        <p14:creationId xmlns:p14="http://schemas.microsoft.com/office/powerpoint/2010/main" val="386297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Leaders in our Stores are expected to drive key food safety &amp; safety behaviors throughout there stores to met regulatory requirements, maintain customer trust and ensure safe, quality food is served every day. </a:t>
            </a:r>
          </a:p>
          <a:p>
            <a:endParaRPr lang="en-US" dirty="0"/>
          </a:p>
          <a:p>
            <a:r>
              <a:rPr lang="en-US" b="1" dirty="0"/>
              <a:t>There are three key behaviors:</a:t>
            </a:r>
          </a:p>
          <a:p>
            <a:r>
              <a:rPr lang="en-US" b="1" dirty="0"/>
              <a:t>Communication: </a:t>
            </a:r>
          </a:p>
          <a:p>
            <a:pPr marL="171450" indent="-171450">
              <a:buFontTx/>
              <a:buChar char="-"/>
            </a:pPr>
            <a:r>
              <a:rPr lang="en-US" dirty="0"/>
              <a:t>Use reports such as the Monthly FSRA scorecard and store specific FSRA report when discussing food safety and safety performance with your teams. </a:t>
            </a:r>
          </a:p>
          <a:p>
            <a:pPr marL="171450" indent="-171450">
              <a:buFontTx/>
              <a:buChar char="-"/>
            </a:pPr>
            <a:r>
              <a:rPr lang="en-US" dirty="0"/>
              <a:t>Know where to find the food safety and safety information on the </a:t>
            </a:r>
            <a:r>
              <a:rPr lang="en-US" dirty="0" err="1"/>
              <a:t>MyWawa</a:t>
            </a:r>
            <a:r>
              <a:rPr lang="en-US" dirty="0"/>
              <a:t> Food Safety &amp; Safety HUB page or FSRA Tool. Understand what the standards are and why they are important.</a:t>
            </a:r>
          </a:p>
          <a:p>
            <a:pPr marL="0" indent="0">
              <a:buFontTx/>
              <a:buNone/>
            </a:pPr>
            <a:endParaRPr lang="en-US" dirty="0"/>
          </a:p>
          <a:p>
            <a:r>
              <a:rPr lang="en-US" b="1" dirty="0"/>
              <a:t>Teamwork:</a:t>
            </a:r>
          </a:p>
          <a:p>
            <a:pPr marL="171450" indent="-171450">
              <a:buFontTx/>
              <a:buChar char="-"/>
            </a:pPr>
            <a:r>
              <a:rPr lang="en-US" b="0" dirty="0"/>
              <a:t>Your team watches how you behavior in your store, it is therefore important to Model the Way. This starts with personal hygiene – not coming to work when sick, washing hands and wearing gloves when handling food or food contact surfaces. </a:t>
            </a:r>
          </a:p>
          <a:p>
            <a:pPr marL="171450" indent="-171450">
              <a:buFontTx/>
              <a:buChar char="-"/>
            </a:pPr>
            <a:r>
              <a:rPr lang="en-US" b="0" dirty="0"/>
              <a:t>If you see food safety behaviors that need addressing </a:t>
            </a:r>
            <a:r>
              <a:rPr lang="en-US" b="1" dirty="0">
                <a:highlight>
                  <a:srgbClr val="FFFF00"/>
                </a:highlight>
              </a:rPr>
              <a:t>use the coaching model (L&amp;D please advise on what the coaching model is) to address so your store is consistently following the food safety standards.</a:t>
            </a:r>
          </a:p>
          <a:p>
            <a:pPr marL="171450" indent="-171450">
              <a:buFontTx/>
              <a:buChar char="-"/>
            </a:pPr>
            <a:r>
              <a:rPr lang="en-US" b="0" dirty="0">
                <a:highlight>
                  <a:srgbClr val="FFFF00"/>
                </a:highlight>
              </a:rPr>
              <a:t>Check in with stores during peak times and promotions to make sure things are done right and always be aware of your surroundings</a:t>
            </a:r>
            <a:endParaRPr lang="en-US" b="0" dirty="0"/>
          </a:p>
          <a:p>
            <a:endParaRPr lang="en-US" b="1" dirty="0"/>
          </a:p>
          <a:p>
            <a:r>
              <a:rPr lang="en-US" b="1" dirty="0"/>
              <a:t>Continuous Improvement:</a:t>
            </a:r>
          </a:p>
          <a:p>
            <a:pPr marL="171450" indent="-171450">
              <a:buFontTx/>
              <a:buChar char="-"/>
            </a:pPr>
            <a:r>
              <a:rPr lang="en-US" b="0" dirty="0"/>
              <a:t>Use the food safety self-assessment checklists on the </a:t>
            </a:r>
            <a:r>
              <a:rPr lang="en-US" dirty="0" err="1"/>
              <a:t>MyWawa</a:t>
            </a:r>
            <a:r>
              <a:rPr lang="en-US" dirty="0"/>
              <a:t> Food Safety HUB page or FSRA Tool. </a:t>
            </a:r>
            <a:r>
              <a:rPr lang="en-US" b="0" dirty="0"/>
              <a:t>These checklists are a good resource to help your team maintain food safety standards and improve performance throughout your store.</a:t>
            </a:r>
          </a:p>
          <a:p>
            <a:pPr marL="171450" indent="-171450">
              <a:buFontTx/>
              <a:buChar char="-"/>
            </a:pPr>
            <a:r>
              <a:rPr lang="en-US" b="0" dirty="0"/>
              <a:t>If there are self-assessment items, you and your team can not resolve escalate to your Manager for additional support or contact QA.</a:t>
            </a:r>
          </a:p>
          <a:p>
            <a:pPr marL="0" indent="0">
              <a:buFontTx/>
              <a:buNone/>
            </a:pPr>
            <a:endParaRPr lang="en-US" b="0" dirty="0"/>
          </a:p>
          <a:p>
            <a:endParaRPr lang="en-US" b="0" dirty="0"/>
          </a:p>
          <a:p>
            <a:endParaRPr lang="en-US" b="0" dirty="0"/>
          </a:p>
          <a:p>
            <a:endParaRPr lang="en-US" b="1" dirty="0"/>
          </a:p>
        </p:txBody>
      </p:sp>
      <p:sp>
        <p:nvSpPr>
          <p:cNvPr id="4" name="Slide Number Placeholder 3"/>
          <p:cNvSpPr>
            <a:spLocks noGrp="1"/>
          </p:cNvSpPr>
          <p:nvPr>
            <p:ph type="sldNum" sz="quarter" idx="5"/>
          </p:nvPr>
        </p:nvSpPr>
        <p:spPr/>
        <p:txBody>
          <a:bodyPr/>
          <a:lstStyle/>
          <a:p>
            <a:fld id="{75F0C806-FFD3-47BE-A8F7-FEF85FAA8704}" type="slidenum">
              <a:rPr lang="en-US" smtClean="0"/>
              <a:t>14</a:t>
            </a:fld>
            <a:endParaRPr lang="en-US"/>
          </a:p>
        </p:txBody>
      </p:sp>
    </p:spTree>
    <p:extLst>
      <p:ext uri="{BB962C8B-B14F-4D97-AF65-F5344CB8AC3E}">
        <p14:creationId xmlns:p14="http://schemas.microsoft.com/office/powerpoint/2010/main" val="129814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73BC-DF0D-E3AF-1F62-B4A3EAF138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710EE3-6182-6C5C-1CCB-94EDD274C1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E44B8F-E2BF-7DD3-EFB0-910F977E5E04}"/>
              </a:ext>
            </a:extLst>
          </p:cNvPr>
          <p:cNvSpPr>
            <a:spLocks noGrp="1"/>
          </p:cNvSpPr>
          <p:nvPr>
            <p:ph type="dt" sz="half" idx="10"/>
          </p:nvPr>
        </p:nvSpPr>
        <p:spPr/>
        <p:txBody>
          <a:bodyPr/>
          <a:lstStyle/>
          <a:p>
            <a:fld id="{28CF4E45-2A71-477C-ACED-B26E6147B50D}" type="datetimeFigureOut">
              <a:rPr lang="en-US" smtClean="0"/>
              <a:t>1/28/2023</a:t>
            </a:fld>
            <a:endParaRPr lang="en-US"/>
          </a:p>
        </p:txBody>
      </p:sp>
      <p:sp>
        <p:nvSpPr>
          <p:cNvPr id="5" name="Footer Placeholder 4">
            <a:extLst>
              <a:ext uri="{FF2B5EF4-FFF2-40B4-BE49-F238E27FC236}">
                <a16:creationId xmlns:a16="http://schemas.microsoft.com/office/drawing/2014/main" id="{B3BD4CB0-DC83-78B3-5964-C641688F5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16994-7FA2-9271-ADCA-E3F196E81503}"/>
              </a:ext>
            </a:extLst>
          </p:cNvPr>
          <p:cNvSpPr>
            <a:spLocks noGrp="1"/>
          </p:cNvSpPr>
          <p:nvPr>
            <p:ph type="sldNum" sz="quarter" idx="12"/>
          </p:nvPr>
        </p:nvSpPr>
        <p:spPr/>
        <p:txBody>
          <a:bodyPr/>
          <a:lstStyle/>
          <a:p>
            <a:fld id="{582883AF-5B58-4948-8043-6C70DE913E30}" type="slidenum">
              <a:rPr lang="en-US" smtClean="0"/>
              <a:t>‹#›</a:t>
            </a:fld>
            <a:endParaRPr lang="en-US"/>
          </a:p>
        </p:txBody>
      </p:sp>
    </p:spTree>
    <p:extLst>
      <p:ext uri="{BB962C8B-B14F-4D97-AF65-F5344CB8AC3E}">
        <p14:creationId xmlns:p14="http://schemas.microsoft.com/office/powerpoint/2010/main" val="101412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3725-2262-A140-655A-E7725285BC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1CED20-B179-6172-D2FC-D90556EE90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FC01B-74E7-2D13-8EBA-01423EF03DF4}"/>
              </a:ext>
            </a:extLst>
          </p:cNvPr>
          <p:cNvSpPr>
            <a:spLocks noGrp="1"/>
          </p:cNvSpPr>
          <p:nvPr>
            <p:ph type="dt" sz="half" idx="10"/>
          </p:nvPr>
        </p:nvSpPr>
        <p:spPr/>
        <p:txBody>
          <a:bodyPr/>
          <a:lstStyle/>
          <a:p>
            <a:fld id="{28CF4E45-2A71-477C-ACED-B26E6147B50D}" type="datetimeFigureOut">
              <a:rPr lang="en-US" smtClean="0"/>
              <a:t>1/28/2023</a:t>
            </a:fld>
            <a:endParaRPr lang="en-US"/>
          </a:p>
        </p:txBody>
      </p:sp>
      <p:sp>
        <p:nvSpPr>
          <p:cNvPr id="5" name="Footer Placeholder 4">
            <a:extLst>
              <a:ext uri="{FF2B5EF4-FFF2-40B4-BE49-F238E27FC236}">
                <a16:creationId xmlns:a16="http://schemas.microsoft.com/office/drawing/2014/main" id="{BAB0E3BA-1223-99F3-AA01-B9F13536A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8EB5E-9A7F-5B62-23F4-281D7060126C}"/>
              </a:ext>
            </a:extLst>
          </p:cNvPr>
          <p:cNvSpPr>
            <a:spLocks noGrp="1"/>
          </p:cNvSpPr>
          <p:nvPr>
            <p:ph type="sldNum" sz="quarter" idx="12"/>
          </p:nvPr>
        </p:nvSpPr>
        <p:spPr/>
        <p:txBody>
          <a:bodyPr/>
          <a:lstStyle/>
          <a:p>
            <a:fld id="{582883AF-5B58-4948-8043-6C70DE913E30}" type="slidenum">
              <a:rPr lang="en-US" smtClean="0"/>
              <a:t>‹#›</a:t>
            </a:fld>
            <a:endParaRPr lang="en-US"/>
          </a:p>
        </p:txBody>
      </p:sp>
    </p:spTree>
    <p:extLst>
      <p:ext uri="{BB962C8B-B14F-4D97-AF65-F5344CB8AC3E}">
        <p14:creationId xmlns:p14="http://schemas.microsoft.com/office/powerpoint/2010/main" val="208950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477662-C9B8-DA28-8EC4-E6B151A0E7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01E845-BB5B-B83F-9234-AFA6558712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C5991-B0F1-EDEF-AFAA-69F2EC252096}"/>
              </a:ext>
            </a:extLst>
          </p:cNvPr>
          <p:cNvSpPr>
            <a:spLocks noGrp="1"/>
          </p:cNvSpPr>
          <p:nvPr>
            <p:ph type="dt" sz="half" idx="10"/>
          </p:nvPr>
        </p:nvSpPr>
        <p:spPr/>
        <p:txBody>
          <a:bodyPr/>
          <a:lstStyle/>
          <a:p>
            <a:fld id="{28CF4E45-2A71-477C-ACED-B26E6147B50D}" type="datetimeFigureOut">
              <a:rPr lang="en-US" smtClean="0"/>
              <a:t>1/28/2023</a:t>
            </a:fld>
            <a:endParaRPr lang="en-US"/>
          </a:p>
        </p:txBody>
      </p:sp>
      <p:sp>
        <p:nvSpPr>
          <p:cNvPr id="5" name="Footer Placeholder 4">
            <a:extLst>
              <a:ext uri="{FF2B5EF4-FFF2-40B4-BE49-F238E27FC236}">
                <a16:creationId xmlns:a16="http://schemas.microsoft.com/office/drawing/2014/main" id="{BC88F22E-6607-91D3-1AD6-671293643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61DD3-33F4-FAA8-7675-F43974E0B25C}"/>
              </a:ext>
            </a:extLst>
          </p:cNvPr>
          <p:cNvSpPr>
            <a:spLocks noGrp="1"/>
          </p:cNvSpPr>
          <p:nvPr>
            <p:ph type="sldNum" sz="quarter" idx="12"/>
          </p:nvPr>
        </p:nvSpPr>
        <p:spPr/>
        <p:txBody>
          <a:bodyPr/>
          <a:lstStyle/>
          <a:p>
            <a:fld id="{582883AF-5B58-4948-8043-6C70DE913E30}" type="slidenum">
              <a:rPr lang="en-US" smtClean="0"/>
              <a:t>‹#›</a:t>
            </a:fld>
            <a:endParaRPr lang="en-US"/>
          </a:p>
        </p:txBody>
      </p:sp>
    </p:spTree>
    <p:extLst>
      <p:ext uri="{BB962C8B-B14F-4D97-AF65-F5344CB8AC3E}">
        <p14:creationId xmlns:p14="http://schemas.microsoft.com/office/powerpoint/2010/main" val="291015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B7745B-6BA2-7D43-A9E1-B2A245F4CE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66B0E5-AE02-7E44-B3BA-16E643E2E679}"/>
              </a:ext>
            </a:extLst>
          </p:cNvPr>
          <p:cNvSpPr>
            <a:spLocks noGrp="1"/>
          </p:cNvSpPr>
          <p:nvPr>
            <p:ph type="ctrTitle" hasCustomPrompt="1"/>
          </p:nvPr>
        </p:nvSpPr>
        <p:spPr>
          <a:xfrm>
            <a:off x="2068830" y="-1"/>
            <a:ext cx="9749790" cy="1223011"/>
          </a:xfrm>
        </p:spPr>
        <p:txBody>
          <a:bodyPr anchor="b"/>
          <a:lstStyle>
            <a:lvl1pPr algn="ctr">
              <a:defRPr sz="6000">
                <a:solidFill>
                  <a:schemeClr val="bg1"/>
                </a:solidFill>
              </a:defRPr>
            </a:lvl1pPr>
          </a:lstStyle>
          <a:p>
            <a:r>
              <a:rPr lang="en-US" dirty="0"/>
              <a:t>Title</a:t>
            </a:r>
          </a:p>
        </p:txBody>
      </p:sp>
    </p:spTree>
    <p:extLst>
      <p:ext uri="{BB962C8B-B14F-4D97-AF65-F5344CB8AC3E}">
        <p14:creationId xmlns:p14="http://schemas.microsoft.com/office/powerpoint/2010/main" val="287583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A29D-DF1B-C4D6-385D-3837A94AA5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47B866-4EFA-B45B-519E-67E8BAB991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98C6C-CA3E-8F84-62D8-72169EB8C760}"/>
              </a:ext>
            </a:extLst>
          </p:cNvPr>
          <p:cNvSpPr>
            <a:spLocks noGrp="1"/>
          </p:cNvSpPr>
          <p:nvPr>
            <p:ph type="dt" sz="half" idx="10"/>
          </p:nvPr>
        </p:nvSpPr>
        <p:spPr/>
        <p:txBody>
          <a:bodyPr/>
          <a:lstStyle/>
          <a:p>
            <a:fld id="{28CF4E45-2A71-477C-ACED-B26E6147B50D}" type="datetimeFigureOut">
              <a:rPr lang="en-US" smtClean="0"/>
              <a:t>1/28/2023</a:t>
            </a:fld>
            <a:endParaRPr lang="en-US"/>
          </a:p>
        </p:txBody>
      </p:sp>
      <p:sp>
        <p:nvSpPr>
          <p:cNvPr id="5" name="Footer Placeholder 4">
            <a:extLst>
              <a:ext uri="{FF2B5EF4-FFF2-40B4-BE49-F238E27FC236}">
                <a16:creationId xmlns:a16="http://schemas.microsoft.com/office/drawing/2014/main" id="{F6CCC938-F8CA-BBF8-E800-7E5E77B97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CAB5C-4DC3-A845-5989-BE5C58636354}"/>
              </a:ext>
            </a:extLst>
          </p:cNvPr>
          <p:cNvSpPr>
            <a:spLocks noGrp="1"/>
          </p:cNvSpPr>
          <p:nvPr>
            <p:ph type="sldNum" sz="quarter" idx="12"/>
          </p:nvPr>
        </p:nvSpPr>
        <p:spPr/>
        <p:txBody>
          <a:bodyPr/>
          <a:lstStyle/>
          <a:p>
            <a:fld id="{582883AF-5B58-4948-8043-6C70DE913E30}" type="slidenum">
              <a:rPr lang="en-US" smtClean="0"/>
              <a:t>‹#›</a:t>
            </a:fld>
            <a:endParaRPr lang="en-US"/>
          </a:p>
        </p:txBody>
      </p:sp>
    </p:spTree>
    <p:extLst>
      <p:ext uri="{BB962C8B-B14F-4D97-AF65-F5344CB8AC3E}">
        <p14:creationId xmlns:p14="http://schemas.microsoft.com/office/powerpoint/2010/main" val="303836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312C-449B-8752-DCB9-8D4C67C149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E91C3B-33AA-1648-AA54-587C4AD818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7B76CC-25FB-64B5-564F-6E7971FE14E8}"/>
              </a:ext>
            </a:extLst>
          </p:cNvPr>
          <p:cNvSpPr>
            <a:spLocks noGrp="1"/>
          </p:cNvSpPr>
          <p:nvPr>
            <p:ph type="dt" sz="half" idx="10"/>
          </p:nvPr>
        </p:nvSpPr>
        <p:spPr/>
        <p:txBody>
          <a:bodyPr/>
          <a:lstStyle/>
          <a:p>
            <a:fld id="{28CF4E45-2A71-477C-ACED-B26E6147B50D}" type="datetimeFigureOut">
              <a:rPr lang="en-US" smtClean="0"/>
              <a:t>1/28/2023</a:t>
            </a:fld>
            <a:endParaRPr lang="en-US"/>
          </a:p>
        </p:txBody>
      </p:sp>
      <p:sp>
        <p:nvSpPr>
          <p:cNvPr id="5" name="Footer Placeholder 4">
            <a:extLst>
              <a:ext uri="{FF2B5EF4-FFF2-40B4-BE49-F238E27FC236}">
                <a16:creationId xmlns:a16="http://schemas.microsoft.com/office/drawing/2014/main" id="{3D765528-EE1B-928D-F798-93F76CEF0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5FE48-ADBA-BC0C-38AF-BF4B13A8E27B}"/>
              </a:ext>
            </a:extLst>
          </p:cNvPr>
          <p:cNvSpPr>
            <a:spLocks noGrp="1"/>
          </p:cNvSpPr>
          <p:nvPr>
            <p:ph type="sldNum" sz="quarter" idx="12"/>
          </p:nvPr>
        </p:nvSpPr>
        <p:spPr/>
        <p:txBody>
          <a:bodyPr/>
          <a:lstStyle/>
          <a:p>
            <a:fld id="{582883AF-5B58-4948-8043-6C70DE913E30}" type="slidenum">
              <a:rPr lang="en-US" smtClean="0"/>
              <a:t>‹#›</a:t>
            </a:fld>
            <a:endParaRPr lang="en-US"/>
          </a:p>
        </p:txBody>
      </p:sp>
    </p:spTree>
    <p:extLst>
      <p:ext uri="{BB962C8B-B14F-4D97-AF65-F5344CB8AC3E}">
        <p14:creationId xmlns:p14="http://schemas.microsoft.com/office/powerpoint/2010/main" val="174062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56F4-EF23-24D3-CED4-D88362CAD9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3338F6-DABF-FF0D-0F7F-416AF5193B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EC1A4D-60AD-54C1-23EC-5ACE60E40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4A454A-E9E9-61D4-0B94-34D0D9FF16DE}"/>
              </a:ext>
            </a:extLst>
          </p:cNvPr>
          <p:cNvSpPr>
            <a:spLocks noGrp="1"/>
          </p:cNvSpPr>
          <p:nvPr>
            <p:ph type="dt" sz="half" idx="10"/>
          </p:nvPr>
        </p:nvSpPr>
        <p:spPr/>
        <p:txBody>
          <a:bodyPr/>
          <a:lstStyle/>
          <a:p>
            <a:fld id="{28CF4E45-2A71-477C-ACED-B26E6147B50D}" type="datetimeFigureOut">
              <a:rPr lang="en-US" smtClean="0"/>
              <a:t>1/28/2023</a:t>
            </a:fld>
            <a:endParaRPr lang="en-US"/>
          </a:p>
        </p:txBody>
      </p:sp>
      <p:sp>
        <p:nvSpPr>
          <p:cNvPr id="6" name="Footer Placeholder 5">
            <a:extLst>
              <a:ext uri="{FF2B5EF4-FFF2-40B4-BE49-F238E27FC236}">
                <a16:creationId xmlns:a16="http://schemas.microsoft.com/office/drawing/2014/main" id="{55E18C63-353A-F787-48B7-CDA248B9A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F25BB-7BD6-5FA3-A993-FD217F722EAA}"/>
              </a:ext>
            </a:extLst>
          </p:cNvPr>
          <p:cNvSpPr>
            <a:spLocks noGrp="1"/>
          </p:cNvSpPr>
          <p:nvPr>
            <p:ph type="sldNum" sz="quarter" idx="12"/>
          </p:nvPr>
        </p:nvSpPr>
        <p:spPr/>
        <p:txBody>
          <a:bodyPr/>
          <a:lstStyle/>
          <a:p>
            <a:fld id="{582883AF-5B58-4948-8043-6C70DE913E30}" type="slidenum">
              <a:rPr lang="en-US" smtClean="0"/>
              <a:t>‹#›</a:t>
            </a:fld>
            <a:endParaRPr lang="en-US"/>
          </a:p>
        </p:txBody>
      </p:sp>
    </p:spTree>
    <p:extLst>
      <p:ext uri="{BB962C8B-B14F-4D97-AF65-F5344CB8AC3E}">
        <p14:creationId xmlns:p14="http://schemas.microsoft.com/office/powerpoint/2010/main" val="97796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4CA1-3CD8-F221-2542-6D2AD72A5C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853D0E-AB3D-4823-DF21-7E5479E3E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C04AB2-4D65-593E-A2FF-A6BC71AFDF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22B9D0-7495-7794-FF42-21C9E1EEC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C21EE0-C1D6-F0A5-0B95-A57E339A25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2F6B8B-97FB-ECC5-D13C-D8EA0D94002D}"/>
              </a:ext>
            </a:extLst>
          </p:cNvPr>
          <p:cNvSpPr>
            <a:spLocks noGrp="1"/>
          </p:cNvSpPr>
          <p:nvPr>
            <p:ph type="dt" sz="half" idx="10"/>
          </p:nvPr>
        </p:nvSpPr>
        <p:spPr/>
        <p:txBody>
          <a:bodyPr/>
          <a:lstStyle/>
          <a:p>
            <a:fld id="{28CF4E45-2A71-477C-ACED-B26E6147B50D}" type="datetimeFigureOut">
              <a:rPr lang="en-US" smtClean="0"/>
              <a:t>1/28/2023</a:t>
            </a:fld>
            <a:endParaRPr lang="en-US"/>
          </a:p>
        </p:txBody>
      </p:sp>
      <p:sp>
        <p:nvSpPr>
          <p:cNvPr id="8" name="Footer Placeholder 7">
            <a:extLst>
              <a:ext uri="{FF2B5EF4-FFF2-40B4-BE49-F238E27FC236}">
                <a16:creationId xmlns:a16="http://schemas.microsoft.com/office/drawing/2014/main" id="{1F42AB83-6F56-73AC-8B04-4654067922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3F6009-B560-343D-9310-D49299B8A61F}"/>
              </a:ext>
            </a:extLst>
          </p:cNvPr>
          <p:cNvSpPr>
            <a:spLocks noGrp="1"/>
          </p:cNvSpPr>
          <p:nvPr>
            <p:ph type="sldNum" sz="quarter" idx="12"/>
          </p:nvPr>
        </p:nvSpPr>
        <p:spPr/>
        <p:txBody>
          <a:bodyPr/>
          <a:lstStyle/>
          <a:p>
            <a:fld id="{582883AF-5B58-4948-8043-6C70DE913E30}" type="slidenum">
              <a:rPr lang="en-US" smtClean="0"/>
              <a:t>‹#›</a:t>
            </a:fld>
            <a:endParaRPr lang="en-US"/>
          </a:p>
        </p:txBody>
      </p:sp>
    </p:spTree>
    <p:extLst>
      <p:ext uri="{BB962C8B-B14F-4D97-AF65-F5344CB8AC3E}">
        <p14:creationId xmlns:p14="http://schemas.microsoft.com/office/powerpoint/2010/main" val="75722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7D96-EA08-0B88-9A67-E56DE00446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08967-EEB4-37E2-A34C-6BB942AE4F83}"/>
              </a:ext>
            </a:extLst>
          </p:cNvPr>
          <p:cNvSpPr>
            <a:spLocks noGrp="1"/>
          </p:cNvSpPr>
          <p:nvPr>
            <p:ph type="dt" sz="half" idx="10"/>
          </p:nvPr>
        </p:nvSpPr>
        <p:spPr/>
        <p:txBody>
          <a:bodyPr/>
          <a:lstStyle/>
          <a:p>
            <a:fld id="{28CF4E45-2A71-477C-ACED-B26E6147B50D}" type="datetimeFigureOut">
              <a:rPr lang="en-US" smtClean="0"/>
              <a:t>1/28/2023</a:t>
            </a:fld>
            <a:endParaRPr lang="en-US"/>
          </a:p>
        </p:txBody>
      </p:sp>
      <p:sp>
        <p:nvSpPr>
          <p:cNvPr id="4" name="Footer Placeholder 3">
            <a:extLst>
              <a:ext uri="{FF2B5EF4-FFF2-40B4-BE49-F238E27FC236}">
                <a16:creationId xmlns:a16="http://schemas.microsoft.com/office/drawing/2014/main" id="{30D8B431-F937-68D2-F62B-286D8C08F9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D3DEDE-ABEA-2EE7-74CC-F004B820C526}"/>
              </a:ext>
            </a:extLst>
          </p:cNvPr>
          <p:cNvSpPr>
            <a:spLocks noGrp="1"/>
          </p:cNvSpPr>
          <p:nvPr>
            <p:ph type="sldNum" sz="quarter" idx="12"/>
          </p:nvPr>
        </p:nvSpPr>
        <p:spPr/>
        <p:txBody>
          <a:bodyPr/>
          <a:lstStyle/>
          <a:p>
            <a:fld id="{582883AF-5B58-4948-8043-6C70DE913E30}" type="slidenum">
              <a:rPr lang="en-US" smtClean="0"/>
              <a:t>‹#›</a:t>
            </a:fld>
            <a:endParaRPr lang="en-US"/>
          </a:p>
        </p:txBody>
      </p:sp>
    </p:spTree>
    <p:extLst>
      <p:ext uri="{BB962C8B-B14F-4D97-AF65-F5344CB8AC3E}">
        <p14:creationId xmlns:p14="http://schemas.microsoft.com/office/powerpoint/2010/main" val="228382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4CD30-B252-A74A-64E2-8510673331BC}"/>
              </a:ext>
            </a:extLst>
          </p:cNvPr>
          <p:cNvSpPr>
            <a:spLocks noGrp="1"/>
          </p:cNvSpPr>
          <p:nvPr>
            <p:ph type="dt" sz="half" idx="10"/>
          </p:nvPr>
        </p:nvSpPr>
        <p:spPr/>
        <p:txBody>
          <a:bodyPr/>
          <a:lstStyle/>
          <a:p>
            <a:fld id="{28CF4E45-2A71-477C-ACED-B26E6147B50D}" type="datetimeFigureOut">
              <a:rPr lang="en-US" smtClean="0"/>
              <a:t>1/28/2023</a:t>
            </a:fld>
            <a:endParaRPr lang="en-US"/>
          </a:p>
        </p:txBody>
      </p:sp>
      <p:sp>
        <p:nvSpPr>
          <p:cNvPr id="3" name="Footer Placeholder 2">
            <a:extLst>
              <a:ext uri="{FF2B5EF4-FFF2-40B4-BE49-F238E27FC236}">
                <a16:creationId xmlns:a16="http://schemas.microsoft.com/office/drawing/2014/main" id="{A123AF6C-0579-AB3C-18FF-8045A6A1A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4CBF50-9871-CE96-8D00-7DB48A3E938A}"/>
              </a:ext>
            </a:extLst>
          </p:cNvPr>
          <p:cNvSpPr>
            <a:spLocks noGrp="1"/>
          </p:cNvSpPr>
          <p:nvPr>
            <p:ph type="sldNum" sz="quarter" idx="12"/>
          </p:nvPr>
        </p:nvSpPr>
        <p:spPr/>
        <p:txBody>
          <a:bodyPr/>
          <a:lstStyle/>
          <a:p>
            <a:fld id="{582883AF-5B58-4948-8043-6C70DE913E30}" type="slidenum">
              <a:rPr lang="en-US" smtClean="0"/>
              <a:t>‹#›</a:t>
            </a:fld>
            <a:endParaRPr lang="en-US"/>
          </a:p>
        </p:txBody>
      </p:sp>
    </p:spTree>
    <p:extLst>
      <p:ext uri="{BB962C8B-B14F-4D97-AF65-F5344CB8AC3E}">
        <p14:creationId xmlns:p14="http://schemas.microsoft.com/office/powerpoint/2010/main" val="75118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C8F1-F62A-42D3-BEC2-16F3C3E652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D8A3E7-5591-4BD9-2077-7A2F76F41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524FD5-9C55-98FB-E61B-7C6EE58D1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FDF6AA-7891-35D9-68DC-52BCCB17720E}"/>
              </a:ext>
            </a:extLst>
          </p:cNvPr>
          <p:cNvSpPr>
            <a:spLocks noGrp="1"/>
          </p:cNvSpPr>
          <p:nvPr>
            <p:ph type="dt" sz="half" idx="10"/>
          </p:nvPr>
        </p:nvSpPr>
        <p:spPr/>
        <p:txBody>
          <a:bodyPr/>
          <a:lstStyle/>
          <a:p>
            <a:fld id="{28CF4E45-2A71-477C-ACED-B26E6147B50D}" type="datetimeFigureOut">
              <a:rPr lang="en-US" smtClean="0"/>
              <a:t>1/28/2023</a:t>
            </a:fld>
            <a:endParaRPr lang="en-US"/>
          </a:p>
        </p:txBody>
      </p:sp>
      <p:sp>
        <p:nvSpPr>
          <p:cNvPr id="6" name="Footer Placeholder 5">
            <a:extLst>
              <a:ext uri="{FF2B5EF4-FFF2-40B4-BE49-F238E27FC236}">
                <a16:creationId xmlns:a16="http://schemas.microsoft.com/office/drawing/2014/main" id="{893E1277-75A5-5B96-01DC-E9E462E91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2D079E-B4A2-DFF2-076C-4C8DDABC99E8}"/>
              </a:ext>
            </a:extLst>
          </p:cNvPr>
          <p:cNvSpPr>
            <a:spLocks noGrp="1"/>
          </p:cNvSpPr>
          <p:nvPr>
            <p:ph type="sldNum" sz="quarter" idx="12"/>
          </p:nvPr>
        </p:nvSpPr>
        <p:spPr/>
        <p:txBody>
          <a:bodyPr/>
          <a:lstStyle/>
          <a:p>
            <a:fld id="{582883AF-5B58-4948-8043-6C70DE913E30}" type="slidenum">
              <a:rPr lang="en-US" smtClean="0"/>
              <a:t>‹#›</a:t>
            </a:fld>
            <a:endParaRPr lang="en-US"/>
          </a:p>
        </p:txBody>
      </p:sp>
    </p:spTree>
    <p:extLst>
      <p:ext uri="{BB962C8B-B14F-4D97-AF65-F5344CB8AC3E}">
        <p14:creationId xmlns:p14="http://schemas.microsoft.com/office/powerpoint/2010/main" val="95742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EC03-FD43-DDE8-C857-694C85A7C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70AEB0-BDFC-36BA-6DF1-A0B70A7A49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D9E6E8-0F72-8FD8-049B-199C80581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1603F2-70FE-CAFD-AD31-253FEF49042C}"/>
              </a:ext>
            </a:extLst>
          </p:cNvPr>
          <p:cNvSpPr>
            <a:spLocks noGrp="1"/>
          </p:cNvSpPr>
          <p:nvPr>
            <p:ph type="dt" sz="half" idx="10"/>
          </p:nvPr>
        </p:nvSpPr>
        <p:spPr/>
        <p:txBody>
          <a:bodyPr/>
          <a:lstStyle/>
          <a:p>
            <a:fld id="{28CF4E45-2A71-477C-ACED-B26E6147B50D}" type="datetimeFigureOut">
              <a:rPr lang="en-US" smtClean="0"/>
              <a:t>1/28/2023</a:t>
            </a:fld>
            <a:endParaRPr lang="en-US"/>
          </a:p>
        </p:txBody>
      </p:sp>
      <p:sp>
        <p:nvSpPr>
          <p:cNvPr id="6" name="Footer Placeholder 5">
            <a:extLst>
              <a:ext uri="{FF2B5EF4-FFF2-40B4-BE49-F238E27FC236}">
                <a16:creationId xmlns:a16="http://schemas.microsoft.com/office/drawing/2014/main" id="{594BDD8F-E7A5-EF60-49B1-07DA27E8C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114132-F0BD-8462-D211-3ED6AC51F8E5}"/>
              </a:ext>
            </a:extLst>
          </p:cNvPr>
          <p:cNvSpPr>
            <a:spLocks noGrp="1"/>
          </p:cNvSpPr>
          <p:nvPr>
            <p:ph type="sldNum" sz="quarter" idx="12"/>
          </p:nvPr>
        </p:nvSpPr>
        <p:spPr/>
        <p:txBody>
          <a:bodyPr/>
          <a:lstStyle/>
          <a:p>
            <a:fld id="{582883AF-5B58-4948-8043-6C70DE913E30}" type="slidenum">
              <a:rPr lang="en-US" smtClean="0"/>
              <a:t>‹#›</a:t>
            </a:fld>
            <a:endParaRPr lang="en-US"/>
          </a:p>
        </p:txBody>
      </p:sp>
    </p:spTree>
    <p:extLst>
      <p:ext uri="{BB962C8B-B14F-4D97-AF65-F5344CB8AC3E}">
        <p14:creationId xmlns:p14="http://schemas.microsoft.com/office/powerpoint/2010/main" val="91471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3F584F-E03F-A187-501D-D80D1C3F17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0F1FCF-4ABF-B14D-12A0-24EB0BA4D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3ABDB-66D4-EA72-6789-B4CE21AE1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F4E45-2A71-477C-ACED-B26E6147B50D}" type="datetimeFigureOut">
              <a:rPr lang="en-US" smtClean="0"/>
              <a:t>1/28/2023</a:t>
            </a:fld>
            <a:endParaRPr lang="en-US"/>
          </a:p>
        </p:txBody>
      </p:sp>
      <p:sp>
        <p:nvSpPr>
          <p:cNvPr id="5" name="Footer Placeholder 4">
            <a:extLst>
              <a:ext uri="{FF2B5EF4-FFF2-40B4-BE49-F238E27FC236}">
                <a16:creationId xmlns:a16="http://schemas.microsoft.com/office/drawing/2014/main" id="{5D37007C-04B6-AAB9-D4C8-0D3277EE4D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7337F-3249-F722-8BED-E27B435985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883AF-5B58-4948-8043-6C70DE913E30}" type="slidenum">
              <a:rPr lang="en-US" smtClean="0"/>
              <a:t>‹#›</a:t>
            </a:fld>
            <a:endParaRPr lang="en-US"/>
          </a:p>
        </p:txBody>
      </p:sp>
    </p:spTree>
    <p:extLst>
      <p:ext uri="{BB962C8B-B14F-4D97-AF65-F5344CB8AC3E}">
        <p14:creationId xmlns:p14="http://schemas.microsoft.com/office/powerpoint/2010/main" val="51174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hyperlink" Target="https://web.microsoftstream.com/embed/channel/974edcff-759e-4f88-ad76-d462fae31397?app=SPO&amp;sort=dat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gif"/><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awa365.sharepoint.com/sites/MyWawa-Stores/SitePages/AssociateHealthResources.aspx?cid=57923ad5-a98f-4679-aa8a-11abed1ee50e" TargetMode="External"/><Relationship Id="rId2" Type="http://schemas.openxmlformats.org/officeDocument/2006/relationships/hyperlink" Target="https://wawa365.sharepoint.com/sites/MyWawa-Stores/Shared%20Documents/Forms/AllItems.aspx?id=%2Fsites%2FMyWawa%2DStores%2FShared%20Documents%2FCOVID%2D19%2FIllness%20Exclusion%20Criteria%20Cheat%20Sheet%2Epdf&amp;parent=%2Fsites%2FMyWawa%2DStores%2FShared%20Documents%2FCOVID%2D19" TargetMode="External"/><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9B767BB-C09B-AA4B-A412-E8313E784756}"/>
              </a:ext>
            </a:extLst>
          </p:cNvPr>
          <p:cNvSpPr txBox="1"/>
          <p:nvPr/>
        </p:nvSpPr>
        <p:spPr>
          <a:xfrm>
            <a:off x="39733" y="2343150"/>
            <a:ext cx="8189867" cy="4020781"/>
          </a:xfrm>
          <a:prstGeom prst="rect">
            <a:avLst/>
          </a:prstGeom>
          <a:noFill/>
        </p:spPr>
        <p:txBody>
          <a:bodyPr wrap="square" rtlCol="0">
            <a:spAutoFit/>
          </a:bodyPr>
          <a:lstStyle/>
          <a:p>
            <a:pPr algn="ctr">
              <a:lnSpc>
                <a:spcPts val="8000"/>
              </a:lnSpc>
            </a:pPr>
            <a:r>
              <a:rPr lang="en-US" sz="2800" b="1" dirty="0">
                <a:solidFill>
                  <a:schemeClr val="accent6">
                    <a:lumMod val="50000"/>
                  </a:schemeClr>
                </a:solidFill>
              </a:rPr>
              <a:t>Wawa Food Safety Standards and Internal Audit </a:t>
            </a:r>
          </a:p>
          <a:p>
            <a:pPr algn="ctr">
              <a:lnSpc>
                <a:spcPts val="8000"/>
              </a:lnSpc>
            </a:pPr>
            <a:r>
              <a:rPr lang="en-US" sz="2800" b="1" i="1" dirty="0"/>
              <a:t>                                                            </a:t>
            </a:r>
          </a:p>
          <a:p>
            <a:pPr algn="ctr">
              <a:lnSpc>
                <a:spcPts val="8000"/>
              </a:lnSpc>
            </a:pPr>
            <a:r>
              <a:rPr lang="en-US" sz="2800" b="1" i="1" dirty="0"/>
              <a:t>                                                                     </a:t>
            </a:r>
            <a:r>
              <a:rPr lang="en-US" sz="2400" b="1" i="1" dirty="0">
                <a:solidFill>
                  <a:schemeClr val="accent6">
                    <a:lumMod val="50000"/>
                  </a:schemeClr>
                </a:solidFill>
              </a:rPr>
              <a:t>Caroline Friel </a:t>
            </a:r>
          </a:p>
          <a:p>
            <a:pPr algn="ctr">
              <a:lnSpc>
                <a:spcPts val="8000"/>
              </a:lnSpc>
            </a:pPr>
            <a:r>
              <a:rPr lang="en-US" sz="2400" b="1" i="1" dirty="0">
                <a:solidFill>
                  <a:schemeClr val="accent6">
                    <a:lumMod val="50000"/>
                  </a:schemeClr>
                </a:solidFill>
              </a:rPr>
              <a:t>                                               Regulatory Compliance Manager </a:t>
            </a:r>
          </a:p>
        </p:txBody>
      </p:sp>
      <p:pic>
        <p:nvPicPr>
          <p:cNvPr id="14" name="Picture 13">
            <a:extLst>
              <a:ext uri="{FF2B5EF4-FFF2-40B4-BE49-F238E27FC236}">
                <a16:creationId xmlns:a16="http://schemas.microsoft.com/office/drawing/2014/main" id="{CD1D6025-F9B3-114E-8FAB-751E9FDE37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01924" y="-268204"/>
            <a:ext cx="9699625" cy="2067940"/>
          </a:xfrm>
          <a:prstGeom prst="rect">
            <a:avLst/>
          </a:prstGeom>
        </p:spPr>
      </p:pic>
      <p:pic>
        <p:nvPicPr>
          <p:cNvPr id="3" name="Picture 2" descr="Diagram&#10;&#10;Description automatically generated">
            <a:extLst>
              <a:ext uri="{FF2B5EF4-FFF2-40B4-BE49-F238E27FC236}">
                <a16:creationId xmlns:a16="http://schemas.microsoft.com/office/drawing/2014/main" id="{28AACA32-41BE-4B2B-B512-377E47D3CD14}"/>
              </a:ext>
            </a:extLst>
          </p:cNvPr>
          <p:cNvPicPr>
            <a:picLocks noChangeAspect="1"/>
          </p:cNvPicPr>
          <p:nvPr/>
        </p:nvPicPr>
        <p:blipFill>
          <a:blip r:embed="rId4"/>
          <a:stretch>
            <a:fillRect/>
          </a:stretch>
        </p:blipFill>
        <p:spPr>
          <a:xfrm>
            <a:off x="7976327" y="2209800"/>
            <a:ext cx="4175940" cy="4382402"/>
          </a:xfrm>
          <a:prstGeom prst="rect">
            <a:avLst/>
          </a:prstGeom>
        </p:spPr>
      </p:pic>
    </p:spTree>
    <p:extLst>
      <p:ext uri="{BB962C8B-B14F-4D97-AF65-F5344CB8AC3E}">
        <p14:creationId xmlns:p14="http://schemas.microsoft.com/office/powerpoint/2010/main" val="342690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F7291-FAB2-3604-9518-4F0B49EF9531}"/>
              </a:ext>
            </a:extLst>
          </p:cNvPr>
          <p:cNvSpPr>
            <a:spLocks noGrp="1"/>
          </p:cNvSpPr>
          <p:nvPr>
            <p:ph type="ctrTitle"/>
          </p:nvPr>
        </p:nvSpPr>
        <p:spPr/>
        <p:txBody>
          <a:bodyPr/>
          <a:lstStyle/>
          <a:p>
            <a:r>
              <a:rPr lang="en-US" b="1" dirty="0"/>
              <a:t>Food Safety and Risk Audit </a:t>
            </a:r>
          </a:p>
        </p:txBody>
      </p:sp>
      <p:graphicFrame>
        <p:nvGraphicFramePr>
          <p:cNvPr id="6" name="TextBox 2">
            <a:extLst>
              <a:ext uri="{FF2B5EF4-FFF2-40B4-BE49-F238E27FC236}">
                <a16:creationId xmlns:a16="http://schemas.microsoft.com/office/drawing/2014/main" id="{156010F7-4AB1-D143-FD07-6C47CCC2123E}"/>
              </a:ext>
            </a:extLst>
          </p:cNvPr>
          <p:cNvGraphicFramePr/>
          <p:nvPr>
            <p:extLst>
              <p:ext uri="{D42A27DB-BD31-4B8C-83A1-F6EECF244321}">
                <p14:modId xmlns:p14="http://schemas.microsoft.com/office/powerpoint/2010/main" val="3032359755"/>
              </p:ext>
            </p:extLst>
          </p:nvPr>
        </p:nvGraphicFramePr>
        <p:xfrm>
          <a:off x="0" y="1333501"/>
          <a:ext cx="12192000" cy="5829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29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8DB0E-653E-E0AA-B387-4A2209F5D2D5}"/>
              </a:ext>
            </a:extLst>
          </p:cNvPr>
          <p:cNvSpPr>
            <a:spLocks noGrp="1"/>
          </p:cNvSpPr>
          <p:nvPr>
            <p:ph type="ctrTitle"/>
          </p:nvPr>
        </p:nvSpPr>
        <p:spPr>
          <a:xfrm>
            <a:off x="594359" y="1476375"/>
            <a:ext cx="3930015" cy="4276725"/>
          </a:xfrm>
          <a:solidFill>
            <a:schemeClr val="accent6">
              <a:lumMod val="75000"/>
            </a:schemeClr>
          </a:solidFill>
        </p:spPr>
        <p:txBody>
          <a:bodyPr vert="horz" lIns="91440" tIns="45720" rIns="91440" bIns="45720" rtlCol="0" anchor="ctr">
            <a:normAutofit/>
          </a:bodyPr>
          <a:lstStyle/>
          <a:p>
            <a:pPr algn="l"/>
            <a:r>
              <a:rPr lang="en-US" sz="4800" b="1" kern="1200" dirty="0">
                <a:solidFill>
                  <a:schemeClr val="tx1"/>
                </a:solidFill>
                <a:latin typeface="+mj-lt"/>
                <a:ea typeface="+mj-ea"/>
                <a:cs typeface="+mj-cs"/>
              </a:rPr>
              <a:t>Food Safety and Risk Audit </a:t>
            </a:r>
          </a:p>
        </p:txBody>
      </p:sp>
      <p:graphicFrame>
        <p:nvGraphicFramePr>
          <p:cNvPr id="5" name="TextBox 2">
            <a:extLst>
              <a:ext uri="{FF2B5EF4-FFF2-40B4-BE49-F238E27FC236}">
                <a16:creationId xmlns:a16="http://schemas.microsoft.com/office/drawing/2014/main" id="{B8837738-10FA-4823-7099-EF2F7C3BF413}"/>
              </a:ext>
            </a:extLst>
          </p:cNvPr>
          <p:cNvGraphicFramePr/>
          <p:nvPr>
            <p:extLst>
              <p:ext uri="{D42A27DB-BD31-4B8C-83A1-F6EECF244321}">
                <p14:modId xmlns:p14="http://schemas.microsoft.com/office/powerpoint/2010/main" val="1799017208"/>
              </p:ext>
            </p:extLst>
          </p:nvPr>
        </p:nvGraphicFramePr>
        <p:xfrm>
          <a:off x="5264981" y="1123950"/>
          <a:ext cx="6588691" cy="544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95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CFF1-94C4-7B04-F12A-EEFEF8B0C394}"/>
              </a:ext>
            </a:extLst>
          </p:cNvPr>
          <p:cNvSpPr>
            <a:spLocks noGrp="1"/>
          </p:cNvSpPr>
          <p:nvPr>
            <p:ph type="ctrTitle"/>
          </p:nvPr>
        </p:nvSpPr>
        <p:spPr/>
        <p:txBody>
          <a:bodyPr/>
          <a:lstStyle/>
          <a:p>
            <a:r>
              <a:rPr lang="en-US" b="1" dirty="0"/>
              <a:t>Calibration</a:t>
            </a:r>
          </a:p>
        </p:txBody>
      </p:sp>
      <p:graphicFrame>
        <p:nvGraphicFramePr>
          <p:cNvPr id="5" name="TextBox 2">
            <a:extLst>
              <a:ext uri="{FF2B5EF4-FFF2-40B4-BE49-F238E27FC236}">
                <a16:creationId xmlns:a16="http://schemas.microsoft.com/office/drawing/2014/main" id="{4DB7B34E-E383-81C8-F204-4D130B5AC4C4}"/>
              </a:ext>
            </a:extLst>
          </p:cNvPr>
          <p:cNvGraphicFramePr/>
          <p:nvPr>
            <p:extLst>
              <p:ext uri="{D42A27DB-BD31-4B8C-83A1-F6EECF244321}">
                <p14:modId xmlns:p14="http://schemas.microsoft.com/office/powerpoint/2010/main" val="2497001231"/>
              </p:ext>
            </p:extLst>
          </p:nvPr>
        </p:nvGraphicFramePr>
        <p:xfrm>
          <a:off x="704850" y="2028825"/>
          <a:ext cx="10982325" cy="4504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17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6B83-D917-4216-9015-3A35A55BE273}"/>
              </a:ext>
            </a:extLst>
          </p:cNvPr>
          <p:cNvSpPr>
            <a:spLocks noGrp="1"/>
          </p:cNvSpPr>
          <p:nvPr>
            <p:ph type="ctrTitle"/>
          </p:nvPr>
        </p:nvSpPr>
        <p:spPr>
          <a:xfrm>
            <a:off x="2085109" y="87052"/>
            <a:ext cx="9601200" cy="954107"/>
          </a:xfrm>
        </p:spPr>
        <p:txBody>
          <a:bodyPr>
            <a:normAutofit/>
          </a:bodyPr>
          <a:lstStyle/>
          <a:p>
            <a:r>
              <a:rPr lang="en-US" sz="4500" b="1" dirty="0"/>
              <a:t>Food Safety &amp; Safety Vision</a:t>
            </a:r>
          </a:p>
        </p:txBody>
      </p:sp>
      <p:sp>
        <p:nvSpPr>
          <p:cNvPr id="3" name="TextBox 2">
            <a:extLst>
              <a:ext uri="{FF2B5EF4-FFF2-40B4-BE49-F238E27FC236}">
                <a16:creationId xmlns:a16="http://schemas.microsoft.com/office/drawing/2014/main" id="{8EFF32E7-0DCB-4642-8BA4-3AAE7ECE6F47}"/>
              </a:ext>
            </a:extLst>
          </p:cNvPr>
          <p:cNvSpPr txBox="1"/>
          <p:nvPr/>
        </p:nvSpPr>
        <p:spPr>
          <a:xfrm>
            <a:off x="471055" y="1735551"/>
            <a:ext cx="3228109" cy="4401205"/>
          </a:xfrm>
          <a:prstGeom prst="rect">
            <a:avLst/>
          </a:prstGeom>
          <a:noFill/>
        </p:spPr>
        <p:txBody>
          <a:bodyPr wrap="square" rtlCol="0">
            <a:spAutoFit/>
          </a:bodyPr>
          <a:lstStyle/>
          <a:p>
            <a:pPr algn="ctr"/>
            <a:r>
              <a:rPr lang="en-US" sz="2800" b="1" i="1" dirty="0"/>
              <a:t>To maintain the 100+ years of trust in our Brand by providing a safe working and shopping environment and serving safe, quality food every day.</a:t>
            </a:r>
          </a:p>
        </p:txBody>
      </p:sp>
      <p:sp>
        <p:nvSpPr>
          <p:cNvPr id="5" name="TextBox 4">
            <a:extLst>
              <a:ext uri="{FF2B5EF4-FFF2-40B4-BE49-F238E27FC236}">
                <a16:creationId xmlns:a16="http://schemas.microsoft.com/office/drawing/2014/main" id="{B7604D91-CF51-4939-A5BD-74ECEF9E6F3E}"/>
              </a:ext>
            </a:extLst>
          </p:cNvPr>
          <p:cNvSpPr txBox="1"/>
          <p:nvPr/>
        </p:nvSpPr>
        <p:spPr>
          <a:xfrm>
            <a:off x="8659091" y="1778644"/>
            <a:ext cx="3228109" cy="3970318"/>
          </a:xfrm>
          <a:prstGeom prst="rect">
            <a:avLst/>
          </a:prstGeom>
          <a:noFill/>
        </p:spPr>
        <p:txBody>
          <a:bodyPr wrap="square" rtlCol="0">
            <a:spAutoFit/>
          </a:bodyPr>
          <a:lstStyle/>
          <a:p>
            <a:pPr algn="ctr"/>
            <a:r>
              <a:rPr lang="en-US" sz="2800" b="1" i="1" dirty="0">
                <a:cs typeface="Calibri" panose="020F0502020204030204" pitchFamily="34" charset="0"/>
              </a:rPr>
              <a:t>Leaders are expected to drive food safety and safety behaviors throughout store operations to maintain the vision and customer trust</a:t>
            </a:r>
          </a:p>
        </p:txBody>
      </p:sp>
      <p:pic>
        <p:nvPicPr>
          <p:cNvPr id="7" name="Picture 6" descr="Diagram&#10;&#10;Description automatically generated">
            <a:extLst>
              <a:ext uri="{FF2B5EF4-FFF2-40B4-BE49-F238E27FC236}">
                <a16:creationId xmlns:a16="http://schemas.microsoft.com/office/drawing/2014/main" id="{D177BBAC-FDB0-4196-ABAE-18B9AD937E6D}"/>
              </a:ext>
            </a:extLst>
          </p:cNvPr>
          <p:cNvPicPr>
            <a:picLocks noChangeAspect="1"/>
          </p:cNvPicPr>
          <p:nvPr/>
        </p:nvPicPr>
        <p:blipFill>
          <a:blip r:embed="rId3"/>
          <a:stretch>
            <a:fillRect/>
          </a:stretch>
        </p:blipFill>
        <p:spPr>
          <a:xfrm>
            <a:off x="3699164" y="1476787"/>
            <a:ext cx="4893570" cy="5285351"/>
          </a:xfrm>
          <a:prstGeom prst="rect">
            <a:avLst/>
          </a:prstGeom>
        </p:spPr>
      </p:pic>
    </p:spTree>
    <p:extLst>
      <p:ext uri="{BB962C8B-B14F-4D97-AF65-F5344CB8AC3E}">
        <p14:creationId xmlns:p14="http://schemas.microsoft.com/office/powerpoint/2010/main" val="291001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B836-AE0A-4D8A-89FE-20DA11E54383}"/>
              </a:ext>
            </a:extLst>
          </p:cNvPr>
          <p:cNvSpPr>
            <a:spLocks noGrp="1"/>
          </p:cNvSpPr>
          <p:nvPr>
            <p:ph type="ctrTitle"/>
          </p:nvPr>
        </p:nvSpPr>
        <p:spPr>
          <a:xfrm>
            <a:off x="914399" y="10527"/>
            <a:ext cx="11644313" cy="1223011"/>
          </a:xfrm>
        </p:spPr>
        <p:txBody>
          <a:bodyPr>
            <a:noAutofit/>
          </a:bodyPr>
          <a:lstStyle/>
          <a:p>
            <a:r>
              <a:rPr lang="en-US" sz="4000" b="1" dirty="0"/>
              <a:t>Key Leadership Food Safety &amp; Safety Behaviors</a:t>
            </a:r>
          </a:p>
        </p:txBody>
      </p:sp>
      <p:pic>
        <p:nvPicPr>
          <p:cNvPr id="4" name="Picture 3">
            <a:extLst>
              <a:ext uri="{FF2B5EF4-FFF2-40B4-BE49-F238E27FC236}">
                <a16:creationId xmlns:a16="http://schemas.microsoft.com/office/drawing/2014/main" id="{E74198F5-F260-49D9-AA28-574C2983B1A2}"/>
              </a:ext>
            </a:extLst>
          </p:cNvPr>
          <p:cNvPicPr>
            <a:picLocks noChangeAspect="1"/>
          </p:cNvPicPr>
          <p:nvPr/>
        </p:nvPicPr>
        <p:blipFill>
          <a:blip r:embed="rId3"/>
          <a:stretch>
            <a:fillRect/>
          </a:stretch>
        </p:blipFill>
        <p:spPr>
          <a:xfrm>
            <a:off x="421683" y="1480292"/>
            <a:ext cx="1979844" cy="1629430"/>
          </a:xfrm>
          <a:prstGeom prst="rect">
            <a:avLst/>
          </a:prstGeom>
        </p:spPr>
      </p:pic>
      <p:pic>
        <p:nvPicPr>
          <p:cNvPr id="6" name="Picture 5">
            <a:extLst>
              <a:ext uri="{FF2B5EF4-FFF2-40B4-BE49-F238E27FC236}">
                <a16:creationId xmlns:a16="http://schemas.microsoft.com/office/drawing/2014/main" id="{EFB2552B-5A91-485F-8690-E28A953035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8170" y="3160994"/>
            <a:ext cx="1626870" cy="1861862"/>
          </a:xfrm>
          <a:prstGeom prst="rect">
            <a:avLst/>
          </a:prstGeom>
        </p:spPr>
      </p:pic>
      <p:sp>
        <p:nvSpPr>
          <p:cNvPr id="7" name="TextBox 6">
            <a:extLst>
              <a:ext uri="{FF2B5EF4-FFF2-40B4-BE49-F238E27FC236}">
                <a16:creationId xmlns:a16="http://schemas.microsoft.com/office/drawing/2014/main" id="{3F68264B-41FC-4B33-B515-4AFE38A4CD93}"/>
              </a:ext>
            </a:extLst>
          </p:cNvPr>
          <p:cNvSpPr txBox="1"/>
          <p:nvPr/>
        </p:nvSpPr>
        <p:spPr>
          <a:xfrm>
            <a:off x="2385646" y="3429000"/>
            <a:ext cx="9677400" cy="1431161"/>
          </a:xfrm>
          <a:prstGeom prst="rect">
            <a:avLst/>
          </a:prstGeom>
          <a:noFill/>
        </p:spPr>
        <p:txBody>
          <a:bodyPr wrap="square" rtlCol="0">
            <a:spAutoFit/>
          </a:bodyPr>
          <a:lstStyle/>
          <a:p>
            <a:pPr>
              <a:spcBef>
                <a:spcPts val="600"/>
              </a:spcBef>
              <a:buClr>
                <a:srgbClr val="C00000"/>
              </a:buClr>
            </a:pPr>
            <a:r>
              <a:rPr lang="en-US" dirty="0">
                <a:solidFill>
                  <a:srgbClr val="C00000"/>
                </a:solidFill>
                <a:latin typeface="Arial" panose="020B0604020202020204" pitchFamily="34" charset="0"/>
                <a:cs typeface="Arial" panose="020B0604020202020204" pitchFamily="34" charset="0"/>
              </a:rPr>
              <a:t>4) </a:t>
            </a:r>
            <a:r>
              <a:rPr lang="en-US" dirty="0"/>
              <a:t>Model the Way. Model the Standards. </a:t>
            </a:r>
          </a:p>
          <a:p>
            <a:pPr>
              <a:spcBef>
                <a:spcPts val="600"/>
              </a:spcBef>
              <a:buClr>
                <a:srgbClr val="C00000"/>
              </a:buClr>
            </a:pPr>
            <a:r>
              <a:rPr lang="en-US" dirty="0">
                <a:solidFill>
                  <a:srgbClr val="C00000"/>
                </a:solidFill>
                <a:latin typeface="Arial" panose="020B0604020202020204" pitchFamily="34" charset="0"/>
                <a:cs typeface="Arial" panose="020B0604020202020204" pitchFamily="34" charset="0"/>
              </a:rPr>
              <a:t>5) </a:t>
            </a:r>
            <a:r>
              <a:rPr lang="en-US" dirty="0"/>
              <a:t>Hold yourself and others accountable for mitigating risks.</a:t>
            </a:r>
          </a:p>
          <a:p>
            <a:pPr>
              <a:spcBef>
                <a:spcPts val="600"/>
              </a:spcBef>
              <a:buClr>
                <a:srgbClr val="C00000"/>
              </a:buClr>
            </a:pPr>
            <a:r>
              <a:rPr lang="en-US" dirty="0">
                <a:solidFill>
                  <a:srgbClr val="C00000"/>
                </a:solidFill>
                <a:latin typeface="Arial" panose="020B0604020202020204" pitchFamily="34" charset="0"/>
                <a:cs typeface="Arial" panose="020B0604020202020204" pitchFamily="34" charset="0"/>
              </a:rPr>
              <a:t>6) </a:t>
            </a:r>
            <a:r>
              <a:rPr lang="en-US" dirty="0"/>
              <a:t>Connect with stores during peak times/promotions to ensure things are done right.</a:t>
            </a:r>
          </a:p>
          <a:p>
            <a:pPr>
              <a:spcBef>
                <a:spcPts val="600"/>
              </a:spcBef>
              <a:buClr>
                <a:srgbClr val="C00000"/>
              </a:buClr>
            </a:pPr>
            <a:r>
              <a:rPr lang="en-US" dirty="0">
                <a:solidFill>
                  <a:srgbClr val="C00000"/>
                </a:solidFill>
                <a:latin typeface="Arial" panose="020B0604020202020204" pitchFamily="34" charset="0"/>
                <a:cs typeface="Arial" panose="020B0604020202020204" pitchFamily="34" charset="0"/>
              </a:rPr>
              <a:t>7) </a:t>
            </a:r>
            <a:r>
              <a:rPr lang="en-US" dirty="0"/>
              <a:t>Always be aware of your surroundings. </a:t>
            </a:r>
          </a:p>
        </p:txBody>
      </p:sp>
      <p:pic>
        <p:nvPicPr>
          <p:cNvPr id="8" name="Picture 7">
            <a:extLst>
              <a:ext uri="{FF2B5EF4-FFF2-40B4-BE49-F238E27FC236}">
                <a16:creationId xmlns:a16="http://schemas.microsoft.com/office/drawing/2014/main" id="{E6D5563F-C9DE-4D92-A692-289B6CAFBCE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8170" y="5157047"/>
            <a:ext cx="1626870" cy="1558079"/>
          </a:xfrm>
          <a:prstGeom prst="rect">
            <a:avLst/>
          </a:prstGeom>
        </p:spPr>
      </p:pic>
      <p:sp>
        <p:nvSpPr>
          <p:cNvPr id="9" name="TextBox 8">
            <a:extLst>
              <a:ext uri="{FF2B5EF4-FFF2-40B4-BE49-F238E27FC236}">
                <a16:creationId xmlns:a16="http://schemas.microsoft.com/office/drawing/2014/main" id="{85920D11-6606-4288-824C-CB6D37B68F53}"/>
              </a:ext>
            </a:extLst>
          </p:cNvPr>
          <p:cNvSpPr txBox="1"/>
          <p:nvPr/>
        </p:nvSpPr>
        <p:spPr>
          <a:xfrm>
            <a:off x="2240866" y="5187573"/>
            <a:ext cx="9966960" cy="907941"/>
          </a:xfrm>
          <a:prstGeom prst="rect">
            <a:avLst/>
          </a:prstGeom>
          <a:noFill/>
        </p:spPr>
        <p:txBody>
          <a:bodyPr wrap="square" rtlCol="0">
            <a:spAutoFit/>
          </a:bodyPr>
          <a:lstStyle/>
          <a:p>
            <a:pPr>
              <a:spcBef>
                <a:spcPts val="600"/>
              </a:spcBef>
              <a:buClr>
                <a:srgbClr val="C00000"/>
              </a:buClr>
            </a:pPr>
            <a:r>
              <a:rPr lang="en-US" sz="3000" dirty="0">
                <a:solidFill>
                  <a:srgbClr val="C00000"/>
                </a:solidFill>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rPr>
              <a:t>8) </a:t>
            </a:r>
            <a:r>
              <a:rPr lang="en-US" dirty="0"/>
              <a:t>Coach Associates to learn and improve self-assessment results.</a:t>
            </a:r>
          </a:p>
          <a:p>
            <a:pPr>
              <a:spcBef>
                <a:spcPts val="600"/>
              </a:spcBef>
              <a:buClr>
                <a:srgbClr val="C00000"/>
              </a:buClr>
            </a:pPr>
            <a:r>
              <a:rPr lang="en-US" dirty="0">
                <a:solidFill>
                  <a:srgbClr val="C00000"/>
                </a:solidFill>
                <a:latin typeface="Arial" panose="020B0604020202020204" pitchFamily="34" charset="0"/>
                <a:cs typeface="Arial" panose="020B0604020202020204" pitchFamily="34" charset="0"/>
              </a:rPr>
              <a:t>  9) </a:t>
            </a:r>
            <a:r>
              <a:rPr lang="en-US" dirty="0"/>
              <a:t>Identify self-assessment items that need further assistance. Escalate for additional support.</a:t>
            </a:r>
          </a:p>
        </p:txBody>
      </p:sp>
      <p:sp>
        <p:nvSpPr>
          <p:cNvPr id="10" name="Rectangle 9">
            <a:extLst>
              <a:ext uri="{FF2B5EF4-FFF2-40B4-BE49-F238E27FC236}">
                <a16:creationId xmlns:a16="http://schemas.microsoft.com/office/drawing/2014/main" id="{CBE4707B-2BBB-4DCB-9E52-D8A5EAB30A47}"/>
              </a:ext>
            </a:extLst>
          </p:cNvPr>
          <p:cNvSpPr/>
          <p:nvPr/>
        </p:nvSpPr>
        <p:spPr>
          <a:xfrm>
            <a:off x="2514600" y="1470372"/>
            <a:ext cx="9677400" cy="1631216"/>
          </a:xfrm>
          <a:prstGeom prst="rect">
            <a:avLst/>
          </a:prstGeom>
        </p:spPr>
        <p:txBody>
          <a:bodyPr wrap="square">
            <a:spAutoFit/>
          </a:bodyPr>
          <a:lstStyle/>
          <a:p>
            <a:pPr>
              <a:spcBef>
                <a:spcPts val="600"/>
              </a:spcBef>
              <a:buClr>
                <a:srgbClr val="C00000"/>
              </a:buClr>
            </a:pPr>
            <a:r>
              <a:rPr lang="en-US" dirty="0">
                <a:solidFill>
                  <a:srgbClr val="C00000"/>
                </a:solidFill>
                <a:latin typeface="Arial" panose="020B0604020202020204" pitchFamily="34" charset="0"/>
                <a:cs typeface="Arial" panose="020B0604020202020204" pitchFamily="34" charset="0"/>
              </a:rPr>
              <a:t>1) </a:t>
            </a:r>
            <a:r>
              <a:rPr lang="en-US" dirty="0">
                <a:cs typeface="Arial" panose="020B0604020202020204" pitchFamily="34" charset="0"/>
              </a:rPr>
              <a:t>Use analytics and reports to discuss and mitigate risks.</a:t>
            </a:r>
            <a:endParaRPr lang="en-US" dirty="0">
              <a:highlight>
                <a:srgbClr val="FFFF00"/>
              </a:highlight>
              <a:cs typeface="Arial" panose="020B0604020202020204" pitchFamily="34" charset="0"/>
            </a:endParaRPr>
          </a:p>
          <a:p>
            <a:pPr>
              <a:spcBef>
                <a:spcPts val="600"/>
              </a:spcBef>
              <a:buClr>
                <a:srgbClr val="C00000"/>
              </a:buClr>
            </a:pPr>
            <a:r>
              <a:rPr lang="en-US" dirty="0">
                <a:solidFill>
                  <a:srgbClr val="C00000"/>
                </a:solidFill>
                <a:cs typeface="Arial" panose="020B0604020202020204" pitchFamily="34" charset="0"/>
              </a:rPr>
              <a:t>2) </a:t>
            </a:r>
            <a:r>
              <a:rPr lang="en-US" dirty="0">
                <a:cs typeface="Arial" panose="020B0604020202020204" pitchFamily="34" charset="0"/>
              </a:rPr>
              <a:t>Know where to find information on the Food Safety &amp; Safety HUB page /FSRA Tool and explain the ‘Why’.</a:t>
            </a:r>
          </a:p>
          <a:p>
            <a:pPr>
              <a:spcBef>
                <a:spcPts val="600"/>
              </a:spcBef>
              <a:buClr>
                <a:srgbClr val="C00000"/>
              </a:buClr>
            </a:pPr>
            <a:r>
              <a:rPr lang="en-US" dirty="0">
                <a:solidFill>
                  <a:srgbClr val="C00000"/>
                </a:solidFill>
                <a:cs typeface="Arial" panose="020B0604020202020204" pitchFamily="34" charset="0"/>
              </a:rPr>
              <a:t>3) </a:t>
            </a:r>
            <a:r>
              <a:rPr lang="en-US" dirty="0">
                <a:cs typeface="Arial" panose="020B0604020202020204" pitchFamily="34" charset="0"/>
              </a:rPr>
              <a:t>Identify your stores most frequently asked questions to ensure Standards are understood and executed.</a:t>
            </a:r>
          </a:p>
        </p:txBody>
      </p:sp>
    </p:spTree>
    <p:extLst>
      <p:ext uri="{BB962C8B-B14F-4D97-AF65-F5344CB8AC3E}">
        <p14:creationId xmlns:p14="http://schemas.microsoft.com/office/powerpoint/2010/main" val="145507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A13A-708D-43B9-BB27-7AA05C22D568}"/>
              </a:ext>
            </a:extLst>
          </p:cNvPr>
          <p:cNvSpPr>
            <a:spLocks noGrp="1"/>
          </p:cNvSpPr>
          <p:nvPr>
            <p:ph type="ctrTitle"/>
          </p:nvPr>
        </p:nvSpPr>
        <p:spPr/>
        <p:txBody>
          <a:bodyPr/>
          <a:lstStyle/>
          <a:p>
            <a:r>
              <a:rPr lang="en-US" dirty="0"/>
              <a:t>Regulatory Compliance</a:t>
            </a:r>
          </a:p>
        </p:txBody>
      </p:sp>
      <p:sp>
        <p:nvSpPr>
          <p:cNvPr id="3" name="TextBox 2">
            <a:extLst>
              <a:ext uri="{FF2B5EF4-FFF2-40B4-BE49-F238E27FC236}">
                <a16:creationId xmlns:a16="http://schemas.microsoft.com/office/drawing/2014/main" id="{4387EB98-86FF-42C8-BE3E-6D5301FD0938}"/>
              </a:ext>
            </a:extLst>
          </p:cNvPr>
          <p:cNvSpPr txBox="1"/>
          <p:nvPr/>
        </p:nvSpPr>
        <p:spPr>
          <a:xfrm>
            <a:off x="2556077" y="1558350"/>
            <a:ext cx="7079846" cy="1138773"/>
          </a:xfrm>
          <a:prstGeom prst="rect">
            <a:avLst/>
          </a:prstGeom>
          <a:noFill/>
        </p:spPr>
        <p:txBody>
          <a:bodyPr wrap="square" rtlCol="0">
            <a:spAutoFit/>
          </a:bodyPr>
          <a:lstStyle/>
          <a:p>
            <a:pPr algn="ctr"/>
            <a:r>
              <a:rPr lang="en-US" sz="5000" b="1" dirty="0"/>
              <a:t>Partnership is Paramount</a:t>
            </a:r>
          </a:p>
          <a:p>
            <a:endParaRPr lang="en-US" dirty="0"/>
          </a:p>
        </p:txBody>
      </p:sp>
      <p:sp>
        <p:nvSpPr>
          <p:cNvPr id="7" name="TextBox 6">
            <a:extLst>
              <a:ext uri="{FF2B5EF4-FFF2-40B4-BE49-F238E27FC236}">
                <a16:creationId xmlns:a16="http://schemas.microsoft.com/office/drawing/2014/main" id="{22FF116F-A7CB-4365-8876-18C6FEB170DC}"/>
              </a:ext>
            </a:extLst>
          </p:cNvPr>
          <p:cNvSpPr txBox="1"/>
          <p:nvPr/>
        </p:nvSpPr>
        <p:spPr>
          <a:xfrm>
            <a:off x="382905" y="2534335"/>
            <a:ext cx="7606665" cy="4031873"/>
          </a:xfrm>
          <a:prstGeom prst="rect">
            <a:avLst/>
          </a:prstGeom>
          <a:noFill/>
        </p:spPr>
        <p:txBody>
          <a:bodyPr wrap="square" rtlCol="0">
            <a:spAutoFit/>
          </a:bodyPr>
          <a:lstStyle/>
          <a:p>
            <a:r>
              <a:rPr lang="en-US" sz="3200" b="1" dirty="0"/>
              <a:t>Internal Key Partners </a:t>
            </a:r>
            <a:r>
              <a:rPr lang="en-US" sz="3200" dirty="0"/>
              <a:t>– Facilities, Store Operations, Construction, Marketing, Community Cares, Learning and Development, People Team, Government Relations and Marketing</a:t>
            </a:r>
          </a:p>
          <a:p>
            <a:endParaRPr lang="en-US" sz="3200" dirty="0"/>
          </a:p>
          <a:p>
            <a:r>
              <a:rPr lang="en-US" sz="3200" b="1" dirty="0"/>
              <a:t>External Key Partners </a:t>
            </a:r>
            <a:r>
              <a:rPr lang="en-US" sz="3200" dirty="0"/>
              <a:t>–  State and Local Health Departments, Industry and Academia </a:t>
            </a:r>
          </a:p>
        </p:txBody>
      </p:sp>
      <p:pic>
        <p:nvPicPr>
          <p:cNvPr id="8" name="Picture 7">
            <a:extLst>
              <a:ext uri="{FF2B5EF4-FFF2-40B4-BE49-F238E27FC236}">
                <a16:creationId xmlns:a16="http://schemas.microsoft.com/office/drawing/2014/main" id="{2679E43C-79D9-454D-BE55-67425372EBE4}"/>
              </a:ext>
            </a:extLst>
          </p:cNvPr>
          <p:cNvPicPr>
            <a:picLocks noChangeAspect="1"/>
          </p:cNvPicPr>
          <p:nvPr/>
        </p:nvPicPr>
        <p:blipFill>
          <a:blip r:embed="rId3"/>
          <a:stretch>
            <a:fillRect/>
          </a:stretch>
        </p:blipFill>
        <p:spPr>
          <a:xfrm>
            <a:off x="7989570" y="3032463"/>
            <a:ext cx="3819525" cy="2543175"/>
          </a:xfrm>
          <a:prstGeom prst="rect">
            <a:avLst/>
          </a:prstGeom>
        </p:spPr>
      </p:pic>
    </p:spTree>
    <p:extLst>
      <p:ext uri="{BB962C8B-B14F-4D97-AF65-F5344CB8AC3E}">
        <p14:creationId xmlns:p14="http://schemas.microsoft.com/office/powerpoint/2010/main" val="252738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9B767BB-C09B-AA4B-A412-E8313E784756}"/>
              </a:ext>
            </a:extLst>
          </p:cNvPr>
          <p:cNvSpPr txBox="1"/>
          <p:nvPr/>
        </p:nvSpPr>
        <p:spPr>
          <a:xfrm>
            <a:off x="316501" y="1643865"/>
            <a:ext cx="6248685" cy="4452501"/>
          </a:xfrm>
          <a:prstGeom prst="rect">
            <a:avLst/>
          </a:prstGeom>
          <a:noFill/>
        </p:spPr>
        <p:txBody>
          <a:bodyPr wrap="square" rtlCol="0">
            <a:spAutoFit/>
          </a:bodyPr>
          <a:lstStyle/>
          <a:p>
            <a:pPr algn="ctr">
              <a:lnSpc>
                <a:spcPts val="8000"/>
              </a:lnSpc>
            </a:pPr>
            <a:r>
              <a:rPr lang="en-US" sz="7000" b="1" dirty="0"/>
              <a:t>Continue the </a:t>
            </a:r>
          </a:p>
          <a:p>
            <a:pPr algn="ctr">
              <a:lnSpc>
                <a:spcPts val="10000"/>
              </a:lnSpc>
            </a:pPr>
            <a:r>
              <a:rPr lang="en-US" sz="9000" b="1" dirty="0">
                <a:solidFill>
                  <a:srgbClr val="C00000"/>
                </a:solidFill>
              </a:rPr>
              <a:t>100+ Years </a:t>
            </a:r>
          </a:p>
          <a:p>
            <a:pPr algn="ctr">
              <a:lnSpc>
                <a:spcPts val="8000"/>
              </a:lnSpc>
            </a:pPr>
            <a:r>
              <a:rPr lang="en-US" sz="7000" b="1" dirty="0"/>
              <a:t>of Trust in </a:t>
            </a:r>
          </a:p>
          <a:p>
            <a:pPr algn="ctr">
              <a:lnSpc>
                <a:spcPts val="8000"/>
              </a:lnSpc>
            </a:pPr>
            <a:r>
              <a:rPr lang="en-US" sz="7000" b="1" dirty="0"/>
              <a:t>Our Brand </a:t>
            </a:r>
          </a:p>
        </p:txBody>
      </p:sp>
      <p:pic>
        <p:nvPicPr>
          <p:cNvPr id="14" name="Picture 13">
            <a:extLst>
              <a:ext uri="{FF2B5EF4-FFF2-40B4-BE49-F238E27FC236}">
                <a16:creationId xmlns:a16="http://schemas.microsoft.com/office/drawing/2014/main" id="{CD1D6025-F9B3-114E-8FAB-751E9FDE37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63800" y="-296779"/>
            <a:ext cx="10007600" cy="2133600"/>
          </a:xfrm>
          <a:prstGeom prst="rect">
            <a:avLst/>
          </a:prstGeom>
        </p:spPr>
      </p:pic>
      <p:sp>
        <p:nvSpPr>
          <p:cNvPr id="2" name="TextBox 1">
            <a:extLst>
              <a:ext uri="{FF2B5EF4-FFF2-40B4-BE49-F238E27FC236}">
                <a16:creationId xmlns:a16="http://schemas.microsoft.com/office/drawing/2014/main" id="{E741FA6D-3AA5-40C4-9072-55FEC38E4A6B}"/>
              </a:ext>
            </a:extLst>
          </p:cNvPr>
          <p:cNvSpPr txBox="1"/>
          <p:nvPr/>
        </p:nvSpPr>
        <p:spPr>
          <a:xfrm>
            <a:off x="7541231" y="2229492"/>
            <a:ext cx="4407614" cy="3139321"/>
          </a:xfrm>
          <a:prstGeom prst="rect">
            <a:avLst/>
          </a:prstGeom>
          <a:noFill/>
        </p:spPr>
        <p:txBody>
          <a:bodyPr wrap="square" rtlCol="0">
            <a:spAutoFit/>
          </a:bodyPr>
          <a:lstStyle/>
          <a:p>
            <a:r>
              <a:rPr lang="en-US" sz="6600" b="1" dirty="0">
                <a:solidFill>
                  <a:srgbClr val="C00000"/>
                </a:solidFill>
              </a:rPr>
              <a:t>Thank You</a:t>
            </a:r>
            <a:r>
              <a:rPr lang="en-US" sz="6600" dirty="0">
                <a:solidFill>
                  <a:srgbClr val="C00000"/>
                </a:solidFill>
              </a:rPr>
              <a:t>!</a:t>
            </a:r>
          </a:p>
          <a:p>
            <a:endParaRPr lang="en-US" sz="6600" dirty="0">
              <a:solidFill>
                <a:srgbClr val="C00000"/>
              </a:solidFill>
            </a:endParaRPr>
          </a:p>
          <a:p>
            <a:endParaRPr lang="en-US" sz="6600" dirty="0">
              <a:solidFill>
                <a:srgbClr val="C00000"/>
              </a:solidFill>
            </a:endParaRPr>
          </a:p>
        </p:txBody>
      </p:sp>
    </p:spTree>
    <p:extLst>
      <p:ext uri="{BB962C8B-B14F-4D97-AF65-F5344CB8AC3E}">
        <p14:creationId xmlns:p14="http://schemas.microsoft.com/office/powerpoint/2010/main" val="99454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9ADD5D-4B39-41CE-0C08-3691A050086E}"/>
              </a:ext>
            </a:extLst>
          </p:cNvPr>
          <p:cNvSpPr>
            <a:spLocks noGrp="1"/>
          </p:cNvSpPr>
          <p:nvPr>
            <p:ph type="ctrTitle"/>
          </p:nvPr>
        </p:nvSpPr>
        <p:spPr>
          <a:xfrm>
            <a:off x="908684" y="1967265"/>
            <a:ext cx="2628900" cy="2547257"/>
          </a:xfrm>
          <a:noFill/>
        </p:spPr>
        <p:txBody>
          <a:bodyPr vert="horz" lIns="91440" tIns="45720" rIns="91440" bIns="45720" rtlCol="0" anchor="ctr">
            <a:normAutofit/>
          </a:bodyPr>
          <a:lstStyle/>
          <a:p>
            <a:r>
              <a:rPr lang="en-US" sz="3600" kern="1200" dirty="0">
                <a:solidFill>
                  <a:srgbClr val="FFFFFF"/>
                </a:solidFill>
                <a:latin typeface="+mj-lt"/>
                <a:ea typeface="+mj-ea"/>
                <a:cs typeface="+mj-cs"/>
              </a:rPr>
              <a:t>QUESTIONS AND ANSWERS </a:t>
            </a:r>
          </a:p>
        </p:txBody>
      </p:sp>
      <p:pic>
        <p:nvPicPr>
          <p:cNvPr id="6" name="Graphic 5" descr="Man in business attire">
            <a:extLst>
              <a:ext uri="{FF2B5EF4-FFF2-40B4-BE49-F238E27FC236}">
                <a16:creationId xmlns:a16="http://schemas.microsoft.com/office/drawing/2014/main" id="{5FD84F06-754A-A548-396E-F3E22E9189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2128" y="1476586"/>
            <a:ext cx="4123876" cy="5568739"/>
          </a:xfrm>
          <a:prstGeom prst="rect">
            <a:avLst/>
          </a:prstGeom>
        </p:spPr>
      </p:pic>
    </p:spTree>
    <p:extLst>
      <p:ext uri="{BB962C8B-B14F-4D97-AF65-F5344CB8AC3E}">
        <p14:creationId xmlns:p14="http://schemas.microsoft.com/office/powerpoint/2010/main" val="176845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B25ACD9-B34B-D01D-A6B3-9FE0D81BE98B}"/>
              </a:ext>
            </a:extLst>
          </p:cNvPr>
          <p:cNvPicPr>
            <a:picLocks noChangeAspect="1"/>
          </p:cNvPicPr>
          <p:nvPr/>
        </p:nvPicPr>
        <p:blipFill>
          <a:blip r:embed="rId3"/>
          <a:stretch>
            <a:fillRect/>
          </a:stretch>
        </p:blipFill>
        <p:spPr>
          <a:xfrm>
            <a:off x="9884960" y="1877949"/>
            <a:ext cx="2209800" cy="3530600"/>
          </a:xfrm>
          <a:prstGeom prst="rect">
            <a:avLst/>
          </a:prstGeom>
        </p:spPr>
      </p:pic>
      <p:pic>
        <p:nvPicPr>
          <p:cNvPr id="9" name="Picture 8">
            <a:extLst>
              <a:ext uri="{FF2B5EF4-FFF2-40B4-BE49-F238E27FC236}">
                <a16:creationId xmlns:a16="http://schemas.microsoft.com/office/drawing/2014/main" id="{28CAAB64-4A96-D490-49E5-62B3FF5A65CC}"/>
              </a:ext>
            </a:extLst>
          </p:cNvPr>
          <p:cNvPicPr>
            <a:picLocks noChangeAspect="1"/>
          </p:cNvPicPr>
          <p:nvPr/>
        </p:nvPicPr>
        <p:blipFill>
          <a:blip r:embed="rId4"/>
          <a:stretch>
            <a:fillRect/>
          </a:stretch>
        </p:blipFill>
        <p:spPr>
          <a:xfrm>
            <a:off x="4930054" y="3500743"/>
            <a:ext cx="2209800" cy="3035300"/>
          </a:xfrm>
          <a:prstGeom prst="rect">
            <a:avLst/>
          </a:prstGeom>
        </p:spPr>
      </p:pic>
      <p:pic>
        <p:nvPicPr>
          <p:cNvPr id="7" name="Picture 6">
            <a:extLst>
              <a:ext uri="{FF2B5EF4-FFF2-40B4-BE49-F238E27FC236}">
                <a16:creationId xmlns:a16="http://schemas.microsoft.com/office/drawing/2014/main" id="{F288C997-C952-7093-2028-3AD6DE576314}"/>
              </a:ext>
            </a:extLst>
          </p:cNvPr>
          <p:cNvPicPr>
            <a:picLocks noChangeAspect="1"/>
          </p:cNvPicPr>
          <p:nvPr/>
        </p:nvPicPr>
        <p:blipFill>
          <a:blip r:embed="rId5"/>
          <a:stretch>
            <a:fillRect/>
          </a:stretch>
        </p:blipFill>
        <p:spPr>
          <a:xfrm>
            <a:off x="1507370" y="3708425"/>
            <a:ext cx="2161746" cy="2932023"/>
          </a:xfrm>
          <a:prstGeom prst="rect">
            <a:avLst/>
          </a:prstGeom>
        </p:spPr>
      </p:pic>
      <p:sp>
        <p:nvSpPr>
          <p:cNvPr id="3" name="Title 1">
            <a:extLst>
              <a:ext uri="{FF2B5EF4-FFF2-40B4-BE49-F238E27FC236}">
                <a16:creationId xmlns:a16="http://schemas.microsoft.com/office/drawing/2014/main" id="{A3A09F47-5F9F-2E43-B2C3-C405E3D76B62}"/>
              </a:ext>
            </a:extLst>
          </p:cNvPr>
          <p:cNvSpPr txBox="1">
            <a:spLocks/>
          </p:cNvSpPr>
          <p:nvPr/>
        </p:nvSpPr>
        <p:spPr>
          <a:xfrm>
            <a:off x="2068830" y="-245747"/>
            <a:ext cx="9749790" cy="12230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5000" b="1" dirty="0"/>
              <a:t>Why Do We Need This?</a:t>
            </a:r>
            <a:endParaRPr lang="en-US" sz="5000" dirty="0"/>
          </a:p>
        </p:txBody>
      </p:sp>
      <p:pic>
        <p:nvPicPr>
          <p:cNvPr id="28" name="Picture 27">
            <a:extLst>
              <a:ext uri="{FF2B5EF4-FFF2-40B4-BE49-F238E27FC236}">
                <a16:creationId xmlns:a16="http://schemas.microsoft.com/office/drawing/2014/main" id="{5787DE79-7A76-BF44-B282-A2A866D173F7}"/>
              </a:ext>
            </a:extLst>
          </p:cNvPr>
          <p:cNvPicPr>
            <a:picLocks noChangeAspect="1"/>
          </p:cNvPicPr>
          <p:nvPr/>
        </p:nvPicPr>
        <p:blipFill>
          <a:blip r:embed="rId6"/>
          <a:stretch>
            <a:fillRect/>
          </a:stretch>
        </p:blipFill>
        <p:spPr>
          <a:xfrm>
            <a:off x="2489945" y="1319580"/>
            <a:ext cx="6908383" cy="959974"/>
          </a:xfrm>
          <a:prstGeom prst="rect">
            <a:avLst/>
          </a:prstGeom>
        </p:spPr>
      </p:pic>
      <p:pic>
        <p:nvPicPr>
          <p:cNvPr id="4" name="Picture 3">
            <a:extLst>
              <a:ext uri="{FF2B5EF4-FFF2-40B4-BE49-F238E27FC236}">
                <a16:creationId xmlns:a16="http://schemas.microsoft.com/office/drawing/2014/main" id="{1E8341C1-D663-EF49-BB3D-4BABF814DB1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1145" y="2145494"/>
            <a:ext cx="2134611" cy="2932023"/>
          </a:xfrm>
          <a:prstGeom prst="rect">
            <a:avLst/>
          </a:prstGeom>
        </p:spPr>
      </p:pic>
      <p:pic>
        <p:nvPicPr>
          <p:cNvPr id="16" name="Picture 15">
            <a:extLst>
              <a:ext uri="{FF2B5EF4-FFF2-40B4-BE49-F238E27FC236}">
                <a16:creationId xmlns:a16="http://schemas.microsoft.com/office/drawing/2014/main" id="{98E9D31C-24B1-6C42-9EF2-90723D829A1D}"/>
              </a:ext>
            </a:extLst>
          </p:cNvPr>
          <p:cNvPicPr>
            <a:picLocks noChangeAspect="1"/>
          </p:cNvPicPr>
          <p:nvPr/>
        </p:nvPicPr>
        <p:blipFill>
          <a:blip r:embed="rId8"/>
          <a:stretch>
            <a:fillRect/>
          </a:stretch>
        </p:blipFill>
        <p:spPr>
          <a:xfrm>
            <a:off x="8448168" y="3494393"/>
            <a:ext cx="2209800" cy="2794000"/>
          </a:xfrm>
          <a:prstGeom prst="rect">
            <a:avLst/>
          </a:prstGeom>
        </p:spPr>
      </p:pic>
      <p:pic>
        <p:nvPicPr>
          <p:cNvPr id="22" name="Picture 21">
            <a:extLst>
              <a:ext uri="{FF2B5EF4-FFF2-40B4-BE49-F238E27FC236}">
                <a16:creationId xmlns:a16="http://schemas.microsoft.com/office/drawing/2014/main" id="{C0B5491D-A22E-9D44-B241-AD10E960156B}"/>
              </a:ext>
            </a:extLst>
          </p:cNvPr>
          <p:cNvPicPr>
            <a:picLocks noChangeAspect="1"/>
          </p:cNvPicPr>
          <p:nvPr/>
        </p:nvPicPr>
        <p:blipFill>
          <a:blip r:embed="rId9"/>
          <a:stretch>
            <a:fillRect/>
          </a:stretch>
        </p:blipFill>
        <p:spPr>
          <a:xfrm>
            <a:off x="3209002" y="2265611"/>
            <a:ext cx="2142907" cy="3251307"/>
          </a:xfrm>
          <a:prstGeom prst="rect">
            <a:avLst/>
          </a:prstGeom>
        </p:spPr>
      </p:pic>
      <p:pic>
        <p:nvPicPr>
          <p:cNvPr id="29" name="Picture 28">
            <a:extLst>
              <a:ext uri="{FF2B5EF4-FFF2-40B4-BE49-F238E27FC236}">
                <a16:creationId xmlns:a16="http://schemas.microsoft.com/office/drawing/2014/main" id="{DC8E335A-0DC8-CB44-8BD6-5F8082909F7A}"/>
              </a:ext>
            </a:extLst>
          </p:cNvPr>
          <p:cNvPicPr>
            <a:picLocks noChangeAspect="1"/>
          </p:cNvPicPr>
          <p:nvPr/>
        </p:nvPicPr>
        <p:blipFill>
          <a:blip r:embed="rId10"/>
          <a:stretch>
            <a:fillRect/>
          </a:stretch>
        </p:blipFill>
        <p:spPr>
          <a:xfrm>
            <a:off x="6680796" y="2290699"/>
            <a:ext cx="2197100" cy="2705100"/>
          </a:xfrm>
          <a:prstGeom prst="rect">
            <a:avLst/>
          </a:prstGeom>
        </p:spPr>
      </p:pic>
    </p:spTree>
    <p:extLst>
      <p:ext uri="{BB962C8B-B14F-4D97-AF65-F5344CB8AC3E}">
        <p14:creationId xmlns:p14="http://schemas.microsoft.com/office/powerpoint/2010/main" val="5832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style.rotation</p:attrName>
                                        </p:attrNameLst>
                                      </p:cBhvr>
                                      <p:tavLst>
                                        <p:tav tm="0">
                                          <p:val>
                                            <p:fltVal val="360"/>
                                          </p:val>
                                        </p:tav>
                                        <p:tav tm="100000">
                                          <p:val>
                                            <p:fltVal val="0"/>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style.rotation</p:attrName>
                                        </p:attrNameLst>
                                      </p:cBhvr>
                                      <p:tavLst>
                                        <p:tav tm="0">
                                          <p:val>
                                            <p:fltVal val="360"/>
                                          </p:val>
                                        </p:tav>
                                        <p:tav tm="100000">
                                          <p:val>
                                            <p:fltVal val="0"/>
                                          </p:val>
                                        </p:tav>
                                      </p:tavLst>
                                    </p:anim>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360"/>
                                          </p:val>
                                        </p:tav>
                                        <p:tav tm="100000">
                                          <p:val>
                                            <p:fltVal val="0"/>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 calcmode="lin" valueType="num">
                                      <p:cBhvr>
                                        <p:cTn id="37" dur="500" fill="hold"/>
                                        <p:tgtEl>
                                          <p:spTgt spid="29"/>
                                        </p:tgtEl>
                                        <p:attrNameLst>
                                          <p:attrName>style.rotation</p:attrName>
                                        </p:attrNameLst>
                                      </p:cBhvr>
                                      <p:tavLst>
                                        <p:tav tm="0">
                                          <p:val>
                                            <p:fltVal val="360"/>
                                          </p:val>
                                        </p:tav>
                                        <p:tav tm="100000">
                                          <p:val>
                                            <p:fltVal val="0"/>
                                          </p:val>
                                        </p:tav>
                                      </p:tavLst>
                                    </p:anim>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 calcmode="lin" valueType="num">
                                      <p:cBhvr>
                                        <p:cTn id="45" dur="500" fill="hold"/>
                                        <p:tgtEl>
                                          <p:spTgt spid="16"/>
                                        </p:tgtEl>
                                        <p:attrNameLst>
                                          <p:attrName>style.rotation</p:attrName>
                                        </p:attrNameLst>
                                      </p:cBhvr>
                                      <p:tavLst>
                                        <p:tav tm="0">
                                          <p:val>
                                            <p:fltVal val="360"/>
                                          </p:val>
                                        </p:tav>
                                        <p:tav tm="100000">
                                          <p:val>
                                            <p:fltVal val="0"/>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style.rotation</p:attrName>
                                        </p:attrNameLst>
                                      </p:cBhvr>
                                      <p:tavLst>
                                        <p:tav tm="0">
                                          <p:val>
                                            <p:fltVal val="360"/>
                                          </p:val>
                                        </p:tav>
                                        <p:tav tm="100000">
                                          <p:val>
                                            <p:fltVal val="0"/>
                                          </p:val>
                                        </p:tav>
                                      </p:tavLst>
                                    </p:anim>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D74D-1A39-4B11-B95B-224E3A15DBF6}"/>
              </a:ext>
            </a:extLst>
          </p:cNvPr>
          <p:cNvSpPr>
            <a:spLocks noGrp="1"/>
          </p:cNvSpPr>
          <p:nvPr>
            <p:ph type="ctrTitle"/>
          </p:nvPr>
        </p:nvSpPr>
        <p:spPr/>
        <p:txBody>
          <a:bodyPr>
            <a:normAutofit/>
          </a:bodyPr>
          <a:lstStyle/>
          <a:p>
            <a:r>
              <a:rPr lang="en-US" sz="4000" b="1" dirty="0"/>
              <a:t>How Food Safety &amp; Safety is built into our Supply Chain &amp; Store Processes</a:t>
            </a:r>
          </a:p>
        </p:txBody>
      </p:sp>
      <p:graphicFrame>
        <p:nvGraphicFramePr>
          <p:cNvPr id="4" name="Diagram 3">
            <a:extLst>
              <a:ext uri="{FF2B5EF4-FFF2-40B4-BE49-F238E27FC236}">
                <a16:creationId xmlns:a16="http://schemas.microsoft.com/office/drawing/2014/main" id="{48C908D1-7E16-4F5D-8423-D8A71C4865C5}"/>
              </a:ext>
            </a:extLst>
          </p:cNvPr>
          <p:cNvGraphicFramePr/>
          <p:nvPr/>
        </p:nvGraphicFramePr>
        <p:xfrm>
          <a:off x="2584174" y="1223009"/>
          <a:ext cx="7255566" cy="5488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llout: Left Arrow 4">
            <a:extLst>
              <a:ext uri="{FF2B5EF4-FFF2-40B4-BE49-F238E27FC236}">
                <a16:creationId xmlns:a16="http://schemas.microsoft.com/office/drawing/2014/main" id="{DA71F31C-F6EC-459F-B58F-C1DA0AB149A7}"/>
              </a:ext>
            </a:extLst>
          </p:cNvPr>
          <p:cNvSpPr/>
          <p:nvPr/>
        </p:nvSpPr>
        <p:spPr>
          <a:xfrm>
            <a:off x="7727729" y="1459864"/>
            <a:ext cx="4263841" cy="1720075"/>
          </a:xfrm>
          <a:prstGeom prst="leftArrowCallout">
            <a:avLst>
              <a:gd name="adj1" fmla="val 25000"/>
              <a:gd name="adj2" fmla="val 25000"/>
              <a:gd name="adj3" fmla="val 25000"/>
              <a:gd name="adj4" fmla="val 78953"/>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2">
                    <a:lumMod val="25000"/>
                  </a:schemeClr>
                </a:solidFill>
              </a:rPr>
              <a:t>Wawa Product Development and Quality Assurance </a:t>
            </a:r>
            <a:r>
              <a:rPr lang="en-US" i="1" dirty="0">
                <a:solidFill>
                  <a:schemeClr val="bg2">
                    <a:lumMod val="25000"/>
                  </a:schemeClr>
                </a:solidFill>
              </a:rPr>
              <a:t>work together to review ingredients and build products with food safety as a top priority</a:t>
            </a:r>
          </a:p>
        </p:txBody>
      </p:sp>
      <p:sp>
        <p:nvSpPr>
          <p:cNvPr id="6" name="Callout: Left Arrow 5">
            <a:extLst>
              <a:ext uri="{FF2B5EF4-FFF2-40B4-BE49-F238E27FC236}">
                <a16:creationId xmlns:a16="http://schemas.microsoft.com/office/drawing/2014/main" id="{0A4B67BE-C726-48EC-B1CE-CA8C6FA58F67}"/>
              </a:ext>
            </a:extLst>
          </p:cNvPr>
          <p:cNvSpPr/>
          <p:nvPr/>
        </p:nvSpPr>
        <p:spPr>
          <a:xfrm>
            <a:off x="7674047" y="3773045"/>
            <a:ext cx="4263841" cy="1594164"/>
          </a:xfrm>
          <a:prstGeom prst="leftArrowCallout">
            <a:avLst>
              <a:gd name="adj1" fmla="val 25000"/>
              <a:gd name="adj2" fmla="val 25000"/>
              <a:gd name="adj3" fmla="val 25000"/>
              <a:gd name="adj4" fmla="val 78953"/>
            </a:avLst>
          </a:prstGeom>
          <a:solidFill>
            <a:srgbClr val="7030A0">
              <a:alpha val="10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2">
                    <a:lumMod val="25000"/>
                  </a:schemeClr>
                </a:solidFill>
              </a:rPr>
              <a:t>Wawa Supply Chain and Quality Assurance </a:t>
            </a:r>
            <a:r>
              <a:rPr lang="en-US" i="1" dirty="0">
                <a:solidFill>
                  <a:schemeClr val="bg2">
                    <a:lumMod val="25000"/>
                  </a:schemeClr>
                </a:solidFill>
              </a:rPr>
              <a:t>work together to ensure all third-party logistics partners are following food safety standards</a:t>
            </a:r>
            <a:endParaRPr lang="en-US" dirty="0"/>
          </a:p>
        </p:txBody>
      </p:sp>
      <p:sp>
        <p:nvSpPr>
          <p:cNvPr id="7" name="TextBox 6">
            <a:extLst>
              <a:ext uri="{FF2B5EF4-FFF2-40B4-BE49-F238E27FC236}">
                <a16:creationId xmlns:a16="http://schemas.microsoft.com/office/drawing/2014/main" id="{A7311F0A-39DE-4194-82F7-D1862AFD2B8F}"/>
              </a:ext>
            </a:extLst>
          </p:cNvPr>
          <p:cNvSpPr txBox="1"/>
          <p:nvPr/>
        </p:nvSpPr>
        <p:spPr>
          <a:xfrm>
            <a:off x="74074" y="1386504"/>
            <a:ext cx="3896910" cy="1107996"/>
          </a:xfrm>
          <a:prstGeom prst="rect">
            <a:avLst/>
          </a:prstGeom>
          <a:noFill/>
        </p:spPr>
        <p:txBody>
          <a:bodyPr wrap="square" rtlCol="0">
            <a:spAutoFit/>
          </a:bodyPr>
          <a:lstStyle/>
          <a:p>
            <a:pPr algn="ctr"/>
            <a:r>
              <a:rPr lang="en-US" sz="2200" b="1" dirty="0"/>
              <a:t>Food Safety is built in from the beginning in sourcing products for the stores</a:t>
            </a:r>
          </a:p>
        </p:txBody>
      </p:sp>
      <p:sp>
        <p:nvSpPr>
          <p:cNvPr id="8" name="Callout: Right Arrow 7">
            <a:extLst>
              <a:ext uri="{FF2B5EF4-FFF2-40B4-BE49-F238E27FC236}">
                <a16:creationId xmlns:a16="http://schemas.microsoft.com/office/drawing/2014/main" id="{4FC9E7AC-F402-4AA0-AFF9-3728C2668BAA}"/>
              </a:ext>
            </a:extLst>
          </p:cNvPr>
          <p:cNvSpPr/>
          <p:nvPr/>
        </p:nvSpPr>
        <p:spPr>
          <a:xfrm>
            <a:off x="248681" y="2551217"/>
            <a:ext cx="4095546" cy="1821478"/>
          </a:xfrm>
          <a:prstGeom prst="rightArrowCallout">
            <a:avLst>
              <a:gd name="adj1" fmla="val 25000"/>
              <a:gd name="adj2" fmla="val 25000"/>
              <a:gd name="adj3" fmla="val 25000"/>
              <a:gd name="adj4" fmla="val 79930"/>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2">
                    <a:lumMod val="25000"/>
                  </a:schemeClr>
                </a:solidFill>
              </a:rPr>
              <a:t>Wawa Quality Assurance </a:t>
            </a:r>
            <a:r>
              <a:rPr lang="en-US" i="1" dirty="0">
                <a:solidFill>
                  <a:schemeClr val="bg2">
                    <a:lumMod val="25000"/>
                  </a:schemeClr>
                </a:solidFill>
              </a:rPr>
              <a:t>reviews product processes and conducts a Food Safety Audit at all potential supplier facilities before products are approved to be sold at Wawa</a:t>
            </a:r>
            <a:endParaRPr lang="en-US" dirty="0"/>
          </a:p>
        </p:txBody>
      </p:sp>
      <p:sp>
        <p:nvSpPr>
          <p:cNvPr id="9" name="Callout: Right Arrow 8">
            <a:extLst>
              <a:ext uri="{FF2B5EF4-FFF2-40B4-BE49-F238E27FC236}">
                <a16:creationId xmlns:a16="http://schemas.microsoft.com/office/drawing/2014/main" id="{CED57A28-0E04-4603-A64F-8FAB7901C8D5}"/>
              </a:ext>
            </a:extLst>
          </p:cNvPr>
          <p:cNvSpPr/>
          <p:nvPr/>
        </p:nvSpPr>
        <p:spPr>
          <a:xfrm>
            <a:off x="302727" y="4655127"/>
            <a:ext cx="4095546" cy="2056784"/>
          </a:xfrm>
          <a:prstGeom prst="rightArrowCallout">
            <a:avLst>
              <a:gd name="adj1" fmla="val 25000"/>
              <a:gd name="adj2" fmla="val 25000"/>
              <a:gd name="adj3" fmla="val 25000"/>
              <a:gd name="adj4" fmla="val 79930"/>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2">
                    <a:lumMod val="25000"/>
                  </a:schemeClr>
                </a:solidFill>
              </a:rPr>
              <a:t>Wawa Operations, Quality Assurance and Operations Engineering </a:t>
            </a:r>
            <a:r>
              <a:rPr lang="en-US" i="1" dirty="0">
                <a:solidFill>
                  <a:schemeClr val="bg2">
                    <a:lumMod val="25000"/>
                  </a:schemeClr>
                </a:solidFill>
              </a:rPr>
              <a:t>select and design the equipment and store processes to ensure proper temperatures, sanitation and safety</a:t>
            </a:r>
            <a:endParaRPr lang="en-US" dirty="0"/>
          </a:p>
        </p:txBody>
      </p:sp>
      <p:sp>
        <p:nvSpPr>
          <p:cNvPr id="10" name="TextBox 9">
            <a:extLst>
              <a:ext uri="{FF2B5EF4-FFF2-40B4-BE49-F238E27FC236}">
                <a16:creationId xmlns:a16="http://schemas.microsoft.com/office/drawing/2014/main" id="{5E3D095C-62FB-44DC-B3F8-19C25799ECF4}"/>
              </a:ext>
            </a:extLst>
          </p:cNvPr>
          <p:cNvSpPr txBox="1"/>
          <p:nvPr/>
        </p:nvSpPr>
        <p:spPr>
          <a:xfrm>
            <a:off x="8203041" y="5471825"/>
            <a:ext cx="4095546" cy="1107996"/>
          </a:xfrm>
          <a:prstGeom prst="rect">
            <a:avLst/>
          </a:prstGeom>
          <a:noFill/>
        </p:spPr>
        <p:txBody>
          <a:bodyPr wrap="square" rtlCol="0">
            <a:spAutoFit/>
          </a:bodyPr>
          <a:lstStyle/>
          <a:p>
            <a:pPr algn="ctr"/>
            <a:r>
              <a:rPr lang="en-US" sz="2200" b="1" dirty="0"/>
              <a:t>Food Safety must </a:t>
            </a:r>
            <a:br>
              <a:rPr lang="en-US" sz="2200" b="1" dirty="0"/>
            </a:br>
            <a:r>
              <a:rPr lang="en-US" sz="2200" b="1" dirty="0"/>
              <a:t>continue in the stores through to </a:t>
            </a:r>
            <a:r>
              <a:rPr lang="en-US" sz="2200" b="1"/>
              <a:t>the customer </a:t>
            </a:r>
            <a:endParaRPr lang="en-US" sz="2200" b="1" dirty="0"/>
          </a:p>
        </p:txBody>
      </p:sp>
      <p:sp>
        <p:nvSpPr>
          <p:cNvPr id="11" name="Rectangle 10">
            <a:extLst>
              <a:ext uri="{FF2B5EF4-FFF2-40B4-BE49-F238E27FC236}">
                <a16:creationId xmlns:a16="http://schemas.microsoft.com/office/drawing/2014/main" id="{BB2FE4DD-F7BC-4086-8E68-983317FD4DE4}"/>
              </a:ext>
            </a:extLst>
          </p:cNvPr>
          <p:cNvSpPr/>
          <p:nvPr/>
        </p:nvSpPr>
        <p:spPr>
          <a:xfrm>
            <a:off x="7731196" y="1996735"/>
            <a:ext cx="593578" cy="646331"/>
          </a:xfrm>
          <a:prstGeom prst="rect">
            <a:avLst/>
          </a:prstGeom>
          <a:noFill/>
        </p:spPr>
        <p:txBody>
          <a:bodyPr wrap="square" lIns="91440" tIns="45720" rIns="91440" bIns="45720">
            <a:spAutoFit/>
          </a:bodyPr>
          <a:lstStyle/>
          <a:p>
            <a:pPr algn="ctr"/>
            <a:r>
              <a:rPr lang="en-US" sz="3600" b="1" dirty="0">
                <a:ln w="0"/>
                <a:solidFill>
                  <a:schemeClr val="accent2"/>
                </a:solidFill>
                <a:effectLst>
                  <a:outerShdw blurRad="38100" dist="25400" dir="5400000" algn="ctr" rotWithShape="0">
                    <a:srgbClr val="6E747A">
                      <a:alpha val="43000"/>
                    </a:srgbClr>
                  </a:outerShdw>
                </a:effectLst>
              </a:rPr>
              <a:t>1</a:t>
            </a:r>
          </a:p>
        </p:txBody>
      </p:sp>
      <p:sp>
        <p:nvSpPr>
          <p:cNvPr id="12" name="Rectangle 11">
            <a:extLst>
              <a:ext uri="{FF2B5EF4-FFF2-40B4-BE49-F238E27FC236}">
                <a16:creationId xmlns:a16="http://schemas.microsoft.com/office/drawing/2014/main" id="{0C846DEA-970A-40C1-8216-741BC53543B0}"/>
              </a:ext>
            </a:extLst>
          </p:cNvPr>
          <p:cNvSpPr/>
          <p:nvPr/>
        </p:nvSpPr>
        <p:spPr>
          <a:xfrm>
            <a:off x="3732448" y="3116993"/>
            <a:ext cx="593578" cy="646331"/>
          </a:xfrm>
          <a:prstGeom prst="rect">
            <a:avLst/>
          </a:prstGeom>
          <a:noFill/>
        </p:spPr>
        <p:txBody>
          <a:bodyPr wrap="square" lIns="91440" tIns="45720" rIns="91440" bIns="45720">
            <a:spAutoFit/>
          </a:bodyPr>
          <a:lstStyle/>
          <a:p>
            <a:pPr algn="ctr"/>
            <a:r>
              <a:rPr lang="en-US" sz="3600" b="1" dirty="0">
                <a:ln w="0"/>
                <a:solidFill>
                  <a:schemeClr val="accent6">
                    <a:lumMod val="75000"/>
                  </a:schemeClr>
                </a:solidFill>
                <a:effectLst>
                  <a:outerShdw blurRad="38100" dist="25400" dir="5400000" algn="ctr" rotWithShape="0">
                    <a:srgbClr val="6E747A">
                      <a:alpha val="43000"/>
                    </a:srgbClr>
                  </a:outerShdw>
                </a:effectLst>
              </a:rPr>
              <a:t>2</a:t>
            </a:r>
          </a:p>
        </p:txBody>
      </p:sp>
      <p:sp>
        <p:nvSpPr>
          <p:cNvPr id="13" name="Rectangle 12">
            <a:extLst>
              <a:ext uri="{FF2B5EF4-FFF2-40B4-BE49-F238E27FC236}">
                <a16:creationId xmlns:a16="http://schemas.microsoft.com/office/drawing/2014/main" id="{69B0A51D-E9EE-47DD-A273-C812300F20D3}"/>
              </a:ext>
            </a:extLst>
          </p:cNvPr>
          <p:cNvSpPr/>
          <p:nvPr/>
        </p:nvSpPr>
        <p:spPr>
          <a:xfrm>
            <a:off x="7688337" y="4228431"/>
            <a:ext cx="593578" cy="646331"/>
          </a:xfrm>
          <a:prstGeom prst="rect">
            <a:avLst/>
          </a:prstGeom>
          <a:noFill/>
        </p:spPr>
        <p:txBody>
          <a:bodyPr wrap="square" lIns="91440" tIns="45720" rIns="91440" bIns="45720">
            <a:spAutoFit/>
          </a:bodyPr>
          <a:lstStyle/>
          <a:p>
            <a:pPr algn="ctr"/>
            <a:r>
              <a:rPr lang="en-US" sz="3600" b="1" dirty="0">
                <a:ln w="0"/>
                <a:solidFill>
                  <a:srgbClr val="7030A0"/>
                </a:solidFill>
                <a:effectLst>
                  <a:outerShdw blurRad="38100" dist="25400" dir="5400000" algn="ctr" rotWithShape="0">
                    <a:srgbClr val="6E747A">
                      <a:alpha val="43000"/>
                    </a:srgbClr>
                  </a:outerShdw>
                </a:effectLst>
              </a:rPr>
              <a:t>3</a:t>
            </a:r>
          </a:p>
        </p:txBody>
      </p:sp>
      <p:sp>
        <p:nvSpPr>
          <p:cNvPr id="14" name="Rectangle 13">
            <a:extLst>
              <a:ext uri="{FF2B5EF4-FFF2-40B4-BE49-F238E27FC236}">
                <a16:creationId xmlns:a16="http://schemas.microsoft.com/office/drawing/2014/main" id="{94BF7FE6-B3FD-4713-8060-CC9C3555F899}"/>
              </a:ext>
            </a:extLst>
          </p:cNvPr>
          <p:cNvSpPr/>
          <p:nvPr/>
        </p:nvSpPr>
        <p:spPr>
          <a:xfrm>
            <a:off x="3738835" y="5311825"/>
            <a:ext cx="593578" cy="646331"/>
          </a:xfrm>
          <a:prstGeom prst="rect">
            <a:avLst/>
          </a:prstGeom>
          <a:noFill/>
        </p:spPr>
        <p:txBody>
          <a:bodyPr wrap="square" lIns="91440" tIns="45720" rIns="91440" bIns="45720">
            <a:spAutoFit/>
          </a:bodyPr>
          <a:lstStyle/>
          <a:p>
            <a:pPr algn="ctr"/>
            <a:r>
              <a:rPr lang="en-US" sz="3600" b="1" dirty="0">
                <a:ln w="0"/>
                <a:solidFill>
                  <a:schemeClr val="accent1">
                    <a:lumMod val="75000"/>
                  </a:schemeClr>
                </a:solidFill>
                <a:effectLst>
                  <a:outerShdw blurRad="38100" dist="25400" dir="5400000" algn="ctr" rotWithShape="0">
                    <a:srgbClr val="6E747A">
                      <a:alpha val="43000"/>
                    </a:srgbClr>
                  </a:outerShdw>
                </a:effectLst>
              </a:rPr>
              <a:t>4</a:t>
            </a:r>
          </a:p>
        </p:txBody>
      </p:sp>
    </p:spTree>
    <p:extLst>
      <p:ext uri="{BB962C8B-B14F-4D97-AF65-F5344CB8AC3E}">
        <p14:creationId xmlns:p14="http://schemas.microsoft.com/office/powerpoint/2010/main" val="253791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15C863E-F19D-E910-99CC-9BA2B5D61AD7}"/>
              </a:ext>
            </a:extLst>
          </p:cNvPr>
          <p:cNvPicPr>
            <a:picLocks noChangeAspect="1"/>
          </p:cNvPicPr>
          <p:nvPr/>
        </p:nvPicPr>
        <p:blipFill>
          <a:blip r:embed="rId3"/>
          <a:stretch>
            <a:fillRect/>
          </a:stretch>
        </p:blipFill>
        <p:spPr>
          <a:xfrm>
            <a:off x="495450" y="1411515"/>
            <a:ext cx="11201099" cy="5222950"/>
          </a:xfrm>
          <a:prstGeom prst="rect">
            <a:avLst/>
          </a:prstGeom>
        </p:spPr>
      </p:pic>
      <p:sp>
        <p:nvSpPr>
          <p:cNvPr id="2" name="Title 1">
            <a:extLst>
              <a:ext uri="{FF2B5EF4-FFF2-40B4-BE49-F238E27FC236}">
                <a16:creationId xmlns:a16="http://schemas.microsoft.com/office/drawing/2014/main" id="{12385BDD-C9C1-4817-8A29-573D50CC5CDB}"/>
              </a:ext>
            </a:extLst>
          </p:cNvPr>
          <p:cNvSpPr>
            <a:spLocks noGrp="1"/>
          </p:cNvSpPr>
          <p:nvPr>
            <p:ph type="ctrTitle"/>
          </p:nvPr>
        </p:nvSpPr>
        <p:spPr>
          <a:xfrm>
            <a:off x="2304358" y="-154575"/>
            <a:ext cx="9749790" cy="1223011"/>
          </a:xfrm>
        </p:spPr>
        <p:txBody>
          <a:bodyPr>
            <a:normAutofit/>
          </a:bodyPr>
          <a:lstStyle/>
          <a:p>
            <a:r>
              <a:rPr lang="en-US" sz="4000" b="1" dirty="0"/>
              <a:t>Wawa Food Safety Standards Summary</a:t>
            </a:r>
          </a:p>
        </p:txBody>
      </p:sp>
      <p:sp>
        <p:nvSpPr>
          <p:cNvPr id="4" name="TextBox 3">
            <a:extLst>
              <a:ext uri="{FF2B5EF4-FFF2-40B4-BE49-F238E27FC236}">
                <a16:creationId xmlns:a16="http://schemas.microsoft.com/office/drawing/2014/main" id="{92AECCE3-6850-42CC-973B-ACA72A26F988}"/>
              </a:ext>
            </a:extLst>
          </p:cNvPr>
          <p:cNvSpPr txBox="1"/>
          <p:nvPr/>
        </p:nvSpPr>
        <p:spPr>
          <a:xfrm rot="10800000" flipH="1" flipV="1">
            <a:off x="4239039" y="5556040"/>
            <a:ext cx="3831535" cy="1015663"/>
          </a:xfrm>
          <a:prstGeom prst="rect">
            <a:avLst/>
          </a:prstGeom>
          <a:noFill/>
        </p:spPr>
        <p:txBody>
          <a:bodyPr wrap="square" rtlCol="0">
            <a:spAutoFit/>
          </a:bodyPr>
          <a:lstStyle/>
          <a:p>
            <a:pPr algn="ctr"/>
            <a:r>
              <a:rPr lang="en-US" sz="2000" b="1" dirty="0"/>
              <a:t>All Information can be found on the </a:t>
            </a:r>
            <a:r>
              <a:rPr lang="en-US" sz="2000" b="1" dirty="0" err="1"/>
              <a:t>MyWawa</a:t>
            </a:r>
            <a:r>
              <a:rPr lang="en-US" sz="2000" b="1" dirty="0"/>
              <a:t> Food Safety HUB or FSRA Tool</a:t>
            </a:r>
          </a:p>
        </p:txBody>
      </p:sp>
      <p:sp>
        <p:nvSpPr>
          <p:cNvPr id="21" name="TextBox 20">
            <a:extLst>
              <a:ext uri="{FF2B5EF4-FFF2-40B4-BE49-F238E27FC236}">
                <a16:creationId xmlns:a16="http://schemas.microsoft.com/office/drawing/2014/main" id="{B04BC14E-278B-7190-8B94-0167AEF701CC}"/>
              </a:ext>
            </a:extLst>
          </p:cNvPr>
          <p:cNvSpPr txBox="1"/>
          <p:nvPr/>
        </p:nvSpPr>
        <p:spPr>
          <a:xfrm>
            <a:off x="559904" y="1669774"/>
            <a:ext cx="2978425" cy="1446550"/>
          </a:xfrm>
          <a:prstGeom prst="rect">
            <a:avLst/>
          </a:prstGeom>
          <a:noFill/>
        </p:spPr>
        <p:txBody>
          <a:bodyPr wrap="square" rtlCol="0">
            <a:spAutoFit/>
          </a:bodyPr>
          <a:lstStyle/>
          <a:p>
            <a:pPr algn="ctr"/>
            <a:r>
              <a:rPr lang="en-US" sz="2200" b="1" dirty="0">
                <a:solidFill>
                  <a:schemeClr val="bg1"/>
                </a:solidFill>
              </a:rPr>
              <a:t>Work Healthy &amp; </a:t>
            </a:r>
            <a:br>
              <a:rPr lang="en-US" sz="2200" b="1" dirty="0">
                <a:solidFill>
                  <a:schemeClr val="bg1"/>
                </a:solidFill>
              </a:rPr>
            </a:br>
            <a:r>
              <a:rPr lang="en-US" sz="2200" b="1" dirty="0">
                <a:solidFill>
                  <a:schemeClr val="bg1"/>
                </a:solidFill>
              </a:rPr>
              <a:t>Safe – Management Oversight</a:t>
            </a:r>
          </a:p>
          <a:p>
            <a:endParaRPr lang="en-US" sz="2200" dirty="0"/>
          </a:p>
        </p:txBody>
      </p:sp>
      <p:sp>
        <p:nvSpPr>
          <p:cNvPr id="22" name="TextBox 21">
            <a:extLst>
              <a:ext uri="{FF2B5EF4-FFF2-40B4-BE49-F238E27FC236}">
                <a16:creationId xmlns:a16="http://schemas.microsoft.com/office/drawing/2014/main" id="{524B9C48-4D75-D8EC-58E7-0D696DC5766C}"/>
              </a:ext>
            </a:extLst>
          </p:cNvPr>
          <p:cNvSpPr txBox="1"/>
          <p:nvPr/>
        </p:nvSpPr>
        <p:spPr>
          <a:xfrm>
            <a:off x="554485" y="3346161"/>
            <a:ext cx="2978425" cy="1785104"/>
          </a:xfrm>
          <a:prstGeom prst="rect">
            <a:avLst/>
          </a:prstGeom>
          <a:noFill/>
        </p:spPr>
        <p:txBody>
          <a:bodyPr wrap="square" rtlCol="0">
            <a:spAutoFit/>
          </a:bodyPr>
          <a:lstStyle/>
          <a:p>
            <a:pPr lvl="0" algn="ctr"/>
            <a:r>
              <a:rPr lang="en-US" sz="2200" b="1" dirty="0">
                <a:solidFill>
                  <a:schemeClr val="bg1"/>
                </a:solidFill>
              </a:rPr>
              <a:t>Work Healthy &amp; </a:t>
            </a:r>
            <a:br>
              <a:rPr lang="en-US" sz="2200" b="1" dirty="0">
                <a:solidFill>
                  <a:schemeClr val="bg1"/>
                </a:solidFill>
              </a:rPr>
            </a:br>
            <a:r>
              <a:rPr lang="en-US" sz="2200" b="1" dirty="0">
                <a:solidFill>
                  <a:schemeClr val="bg1"/>
                </a:solidFill>
              </a:rPr>
              <a:t>Safe – Associate Health &amp; Personal Hygiene</a:t>
            </a:r>
          </a:p>
          <a:p>
            <a:pPr algn="ctr"/>
            <a:endParaRPr lang="en-US" sz="2200" dirty="0">
              <a:solidFill>
                <a:schemeClr val="bg1"/>
              </a:solidFill>
            </a:endParaRPr>
          </a:p>
        </p:txBody>
      </p:sp>
      <p:sp>
        <p:nvSpPr>
          <p:cNvPr id="23" name="TextBox 22">
            <a:extLst>
              <a:ext uri="{FF2B5EF4-FFF2-40B4-BE49-F238E27FC236}">
                <a16:creationId xmlns:a16="http://schemas.microsoft.com/office/drawing/2014/main" id="{F3B2EBA6-7F01-BAC8-6DF9-E7190C58D661}"/>
              </a:ext>
            </a:extLst>
          </p:cNvPr>
          <p:cNvSpPr txBox="1"/>
          <p:nvPr/>
        </p:nvSpPr>
        <p:spPr>
          <a:xfrm>
            <a:off x="4626664" y="2492439"/>
            <a:ext cx="2978425" cy="1815882"/>
          </a:xfrm>
          <a:prstGeom prst="rect">
            <a:avLst/>
          </a:prstGeom>
          <a:noFill/>
        </p:spPr>
        <p:txBody>
          <a:bodyPr wrap="square" rtlCol="0">
            <a:spAutoFit/>
          </a:bodyPr>
          <a:lstStyle/>
          <a:p>
            <a:pPr lvl="0" algn="ctr"/>
            <a:r>
              <a:rPr lang="en-US" sz="2800" b="1" dirty="0"/>
              <a:t>Store Operations Food Safety Standards</a:t>
            </a:r>
          </a:p>
        </p:txBody>
      </p:sp>
      <p:sp>
        <p:nvSpPr>
          <p:cNvPr id="28" name="TextBox 27">
            <a:extLst>
              <a:ext uri="{FF2B5EF4-FFF2-40B4-BE49-F238E27FC236}">
                <a16:creationId xmlns:a16="http://schemas.microsoft.com/office/drawing/2014/main" id="{1DA91988-DCE9-FCD2-5579-58B34957C2D7}"/>
              </a:ext>
            </a:extLst>
          </p:cNvPr>
          <p:cNvSpPr txBox="1"/>
          <p:nvPr/>
        </p:nvSpPr>
        <p:spPr>
          <a:xfrm>
            <a:off x="495450" y="5263324"/>
            <a:ext cx="2978425" cy="1107996"/>
          </a:xfrm>
          <a:prstGeom prst="rect">
            <a:avLst/>
          </a:prstGeom>
          <a:noFill/>
        </p:spPr>
        <p:txBody>
          <a:bodyPr wrap="square" rtlCol="0">
            <a:spAutoFit/>
          </a:bodyPr>
          <a:lstStyle/>
          <a:p>
            <a:pPr lvl="0" algn="ctr"/>
            <a:r>
              <a:rPr lang="en-US" sz="2200" b="1" dirty="0">
                <a:solidFill>
                  <a:schemeClr val="bg1"/>
                </a:solidFill>
              </a:rPr>
              <a:t>Keep it Cold &amp; Hot – Food &amp; Beverage Equipment</a:t>
            </a:r>
          </a:p>
        </p:txBody>
      </p:sp>
      <p:sp>
        <p:nvSpPr>
          <p:cNvPr id="29" name="TextBox 28">
            <a:extLst>
              <a:ext uri="{FF2B5EF4-FFF2-40B4-BE49-F238E27FC236}">
                <a16:creationId xmlns:a16="http://schemas.microsoft.com/office/drawing/2014/main" id="{EF2ABB62-0DA6-D41D-87A1-7FEEF7217A2D}"/>
              </a:ext>
            </a:extLst>
          </p:cNvPr>
          <p:cNvSpPr txBox="1"/>
          <p:nvPr/>
        </p:nvSpPr>
        <p:spPr>
          <a:xfrm>
            <a:off x="8653671" y="1540881"/>
            <a:ext cx="2978425" cy="1446550"/>
          </a:xfrm>
          <a:prstGeom prst="rect">
            <a:avLst/>
          </a:prstGeom>
          <a:noFill/>
        </p:spPr>
        <p:txBody>
          <a:bodyPr wrap="square" rtlCol="0">
            <a:spAutoFit/>
          </a:bodyPr>
          <a:lstStyle/>
          <a:p>
            <a:pPr algn="ctr"/>
            <a:r>
              <a:rPr lang="en-US" sz="2200" b="1" dirty="0">
                <a:solidFill>
                  <a:schemeClr val="bg1"/>
                </a:solidFill>
              </a:rPr>
              <a:t>Keep it Clean &amp; Organized Chemicals, Cleaning &amp; Sanitation</a:t>
            </a:r>
          </a:p>
        </p:txBody>
      </p:sp>
      <p:sp>
        <p:nvSpPr>
          <p:cNvPr id="30" name="TextBox 29">
            <a:extLst>
              <a:ext uri="{FF2B5EF4-FFF2-40B4-BE49-F238E27FC236}">
                <a16:creationId xmlns:a16="http://schemas.microsoft.com/office/drawing/2014/main" id="{09983A64-08BA-3ABA-C9CC-68081463BEBE}"/>
              </a:ext>
            </a:extLst>
          </p:cNvPr>
          <p:cNvSpPr txBox="1"/>
          <p:nvPr/>
        </p:nvSpPr>
        <p:spPr>
          <a:xfrm>
            <a:off x="8678368" y="3299715"/>
            <a:ext cx="2978425" cy="1446550"/>
          </a:xfrm>
          <a:prstGeom prst="rect">
            <a:avLst/>
          </a:prstGeom>
          <a:noFill/>
        </p:spPr>
        <p:txBody>
          <a:bodyPr wrap="square" rtlCol="0">
            <a:spAutoFit/>
          </a:bodyPr>
          <a:lstStyle/>
          <a:p>
            <a:pPr algn="ctr"/>
            <a:r>
              <a:rPr lang="en-US" sz="2200" b="1" dirty="0">
                <a:solidFill>
                  <a:schemeClr val="bg1"/>
                </a:solidFill>
              </a:rPr>
              <a:t>Keep it Clean &amp; Organized Food Contamination Prevention</a:t>
            </a:r>
          </a:p>
        </p:txBody>
      </p:sp>
      <p:sp>
        <p:nvSpPr>
          <p:cNvPr id="31" name="TextBox 30">
            <a:extLst>
              <a:ext uri="{FF2B5EF4-FFF2-40B4-BE49-F238E27FC236}">
                <a16:creationId xmlns:a16="http://schemas.microsoft.com/office/drawing/2014/main" id="{B3DBBB7A-9475-9A68-E66B-1EF0C1525344}"/>
              </a:ext>
            </a:extLst>
          </p:cNvPr>
          <p:cNvSpPr txBox="1"/>
          <p:nvPr/>
        </p:nvSpPr>
        <p:spPr>
          <a:xfrm>
            <a:off x="8718124" y="5237451"/>
            <a:ext cx="2978425" cy="1107996"/>
          </a:xfrm>
          <a:prstGeom prst="rect">
            <a:avLst/>
          </a:prstGeom>
          <a:noFill/>
        </p:spPr>
        <p:txBody>
          <a:bodyPr wrap="square" rtlCol="0">
            <a:spAutoFit/>
          </a:bodyPr>
          <a:lstStyle/>
          <a:p>
            <a:pPr algn="ctr"/>
            <a:r>
              <a:rPr lang="en-US" sz="2200" b="1" dirty="0">
                <a:solidFill>
                  <a:schemeClr val="bg1"/>
                </a:solidFill>
              </a:rPr>
              <a:t>Keep it Clean &amp; Organized Pest Management</a:t>
            </a:r>
          </a:p>
        </p:txBody>
      </p:sp>
    </p:spTree>
    <p:extLst>
      <p:ext uri="{BB962C8B-B14F-4D97-AF65-F5344CB8AC3E}">
        <p14:creationId xmlns:p14="http://schemas.microsoft.com/office/powerpoint/2010/main" val="131409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74E1-8752-4B80-BA4F-C34956594695}"/>
              </a:ext>
            </a:extLst>
          </p:cNvPr>
          <p:cNvSpPr>
            <a:spLocks noGrp="1"/>
          </p:cNvSpPr>
          <p:nvPr>
            <p:ph type="ctrTitle"/>
          </p:nvPr>
        </p:nvSpPr>
        <p:spPr>
          <a:xfrm>
            <a:off x="1781652" y="86256"/>
            <a:ext cx="10420350" cy="1223011"/>
          </a:xfrm>
        </p:spPr>
        <p:txBody>
          <a:bodyPr>
            <a:noAutofit/>
          </a:bodyPr>
          <a:lstStyle/>
          <a:p>
            <a:r>
              <a:rPr lang="en-US" sz="4600" b="1" dirty="0"/>
              <a:t> </a:t>
            </a:r>
            <a:r>
              <a:rPr lang="en-US" sz="4000" b="1" dirty="0"/>
              <a:t>Food Safety Standards in our stores</a:t>
            </a:r>
          </a:p>
        </p:txBody>
      </p:sp>
      <p:sp>
        <p:nvSpPr>
          <p:cNvPr id="4" name="TextBox 3">
            <a:extLst>
              <a:ext uri="{FF2B5EF4-FFF2-40B4-BE49-F238E27FC236}">
                <a16:creationId xmlns:a16="http://schemas.microsoft.com/office/drawing/2014/main" id="{66B7891D-2B18-4907-BE66-B5FDCBB7506B}"/>
              </a:ext>
            </a:extLst>
          </p:cNvPr>
          <p:cNvSpPr txBox="1"/>
          <p:nvPr/>
        </p:nvSpPr>
        <p:spPr>
          <a:xfrm>
            <a:off x="48668" y="1349232"/>
            <a:ext cx="11778693" cy="5586145"/>
          </a:xfrm>
          <a:prstGeom prst="rect">
            <a:avLst/>
          </a:prstGeom>
          <a:noFill/>
        </p:spPr>
        <p:txBody>
          <a:bodyPr wrap="square">
            <a:spAutoFit/>
          </a:bodyPr>
          <a:lstStyle/>
          <a:p>
            <a:r>
              <a:rPr lang="en-US" sz="2700" b="1" dirty="0"/>
              <a:t>How we prevent Foodborne Illness or Injury:</a:t>
            </a:r>
          </a:p>
          <a:p>
            <a:endParaRPr lang="en-US" sz="200" b="1" dirty="0"/>
          </a:p>
          <a:p>
            <a:pPr marL="342900" indent="-342900">
              <a:buFont typeface="Arial" panose="020B0604020202020204" pitchFamily="34" charset="0"/>
              <a:buChar char="•"/>
            </a:pPr>
            <a:r>
              <a:rPr lang="en-US" sz="2500" b="1" dirty="0"/>
              <a:t>Wawa Approved Suppliers:</a:t>
            </a:r>
          </a:p>
          <a:p>
            <a:pPr marL="800100" lvl="1" indent="-342900">
              <a:buFont typeface="Courier New" panose="02070309020205020404" pitchFamily="49" charset="0"/>
              <a:buChar char="o"/>
            </a:pPr>
            <a:r>
              <a:rPr lang="en-US" sz="2000" dirty="0"/>
              <a:t>Only use products from Wawa suppliers.</a:t>
            </a:r>
          </a:p>
          <a:p>
            <a:pPr marL="800100" lvl="1" indent="-342900">
              <a:buFont typeface="Courier New" panose="02070309020205020404" pitchFamily="49" charset="0"/>
              <a:buChar char="o"/>
            </a:pPr>
            <a:endParaRPr lang="en-US" sz="2000" dirty="0"/>
          </a:p>
          <a:p>
            <a:pPr lvl="1"/>
            <a:r>
              <a:rPr lang="en-US" sz="2000" dirty="0"/>
              <a:t> </a:t>
            </a:r>
            <a:endParaRPr lang="en-US" sz="2200" b="1" dirty="0"/>
          </a:p>
          <a:p>
            <a:endParaRPr lang="en-US" sz="1200" b="1" dirty="0"/>
          </a:p>
          <a:p>
            <a:pPr marL="342900" indent="-342900">
              <a:buFont typeface="Arial" panose="020B0604020202020204" pitchFamily="34" charset="0"/>
              <a:buChar char="•"/>
            </a:pPr>
            <a:endParaRPr lang="en-US" sz="200" b="1" dirty="0"/>
          </a:p>
          <a:p>
            <a:pPr marL="342900" indent="-342900">
              <a:buFont typeface="Arial" panose="020B0604020202020204" pitchFamily="34" charset="0"/>
              <a:buChar char="•"/>
            </a:pPr>
            <a:endParaRPr lang="en-US" sz="400" b="1" dirty="0"/>
          </a:p>
          <a:p>
            <a:pPr marL="342900" indent="-342900">
              <a:buFont typeface="Arial" panose="020B0604020202020204" pitchFamily="34" charset="0"/>
              <a:buChar char="•"/>
            </a:pPr>
            <a:r>
              <a:rPr lang="en-US" sz="2500" b="1" dirty="0"/>
              <a:t>Keep it Cold &amp; Hot:</a:t>
            </a:r>
          </a:p>
          <a:p>
            <a:pPr marL="800100" lvl="1" indent="-342900">
              <a:buFont typeface="Courier New" panose="02070309020205020404" pitchFamily="49" charset="0"/>
              <a:buChar char="o"/>
            </a:pPr>
            <a:r>
              <a:rPr lang="en-US" sz="2000" dirty="0"/>
              <a:t>Keep Cold Foods at 41°F or below. </a:t>
            </a:r>
          </a:p>
          <a:p>
            <a:pPr marL="800100" lvl="1" indent="-342900">
              <a:buFont typeface="Courier New" panose="02070309020205020404" pitchFamily="49" charset="0"/>
              <a:buChar char="o"/>
            </a:pPr>
            <a:r>
              <a:rPr lang="en-US" sz="2000" dirty="0"/>
              <a:t>Keep Hot Foods at 140°F or above. </a:t>
            </a:r>
          </a:p>
          <a:p>
            <a:pPr marL="800100" lvl="1" indent="-342900">
              <a:buFont typeface="Courier New" panose="02070309020205020404" pitchFamily="49" charset="0"/>
              <a:buChar char="o"/>
            </a:pPr>
            <a:r>
              <a:rPr lang="en-US" sz="2000" dirty="0"/>
              <a:t>Only reheat/cook Foods following Wawa job aids:</a:t>
            </a:r>
          </a:p>
          <a:p>
            <a:pPr marL="1257300" lvl="2" indent="-342900">
              <a:buFont typeface="Wingdings" panose="05000000000000000000" pitchFamily="2" charset="2"/>
              <a:buChar char="Ø"/>
            </a:pPr>
            <a:r>
              <a:rPr lang="en-US" sz="2000" dirty="0"/>
              <a:t>Ready-to-Eat 140°F </a:t>
            </a:r>
          </a:p>
          <a:p>
            <a:pPr marL="1257300" lvl="2" indent="-342900">
              <a:buFont typeface="Wingdings" panose="05000000000000000000" pitchFamily="2" charset="2"/>
              <a:buChar char="Ø"/>
            </a:pPr>
            <a:r>
              <a:rPr lang="en-US" sz="2000" dirty="0"/>
              <a:t>Non-Ready to Eat 165°F (Hash Brown, Fries)</a:t>
            </a:r>
          </a:p>
          <a:p>
            <a:pPr marL="800100" lvl="1" indent="-342900">
              <a:buFont typeface="Courier New" panose="02070309020205020404" pitchFamily="49" charset="0"/>
              <a:buChar char="o"/>
            </a:pPr>
            <a:r>
              <a:rPr lang="en-US" sz="2000" dirty="0"/>
              <a:t>Keep frozen products solid to the touch.</a:t>
            </a:r>
          </a:p>
          <a:p>
            <a:pPr marL="800100" lvl="1" indent="-342900">
              <a:buFont typeface="Courier New" panose="02070309020205020404" pitchFamily="49" charset="0"/>
              <a:buChar char="o"/>
            </a:pPr>
            <a:r>
              <a:rPr lang="en-US" sz="2000" dirty="0"/>
              <a:t>Always follow the food </a:t>
            </a:r>
            <a:r>
              <a:rPr lang="en-US" sz="2000" dirty="0">
                <a:latin typeface="+mj-lt"/>
              </a:rPr>
              <a:t>donation </a:t>
            </a:r>
            <a:r>
              <a:rPr lang="en-US" sz="2000" dirty="0">
                <a:effectLst/>
                <a:latin typeface="+mj-lt"/>
                <a:ea typeface="Times New Roman" panose="02020603050405020304" pitchFamily="18" charset="0"/>
              </a:rPr>
              <a:t>storage requirements for refrigeration or freezing of products.</a:t>
            </a:r>
            <a:endParaRPr lang="en-US" sz="2000" dirty="0"/>
          </a:p>
          <a:p>
            <a:endParaRPr lang="en-US" sz="2000" dirty="0"/>
          </a:p>
          <a:p>
            <a:pPr marL="914400" lvl="1" indent="-457200">
              <a:buFont typeface="Courier New" panose="02070309020205020404" pitchFamily="49" charset="0"/>
              <a:buChar char="o"/>
            </a:pPr>
            <a:endParaRPr lang="en-US" sz="2000" dirty="0"/>
          </a:p>
          <a:p>
            <a:pPr lvl="1"/>
            <a:endParaRPr lang="en-US" sz="2000" dirty="0"/>
          </a:p>
        </p:txBody>
      </p:sp>
      <p:pic>
        <p:nvPicPr>
          <p:cNvPr id="2050" name="Picture 2">
            <a:extLst>
              <a:ext uri="{FF2B5EF4-FFF2-40B4-BE49-F238E27FC236}">
                <a16:creationId xmlns:a16="http://schemas.microsoft.com/office/drawing/2014/main" id="{1BF38EE5-2765-4937-9CAE-C8A6BFE1F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0461" y="3548298"/>
            <a:ext cx="1236901" cy="15459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2F9C33-4713-4F14-A4D4-707ADD540557}"/>
              </a:ext>
            </a:extLst>
          </p:cNvPr>
          <p:cNvSpPr txBox="1"/>
          <p:nvPr/>
        </p:nvSpPr>
        <p:spPr>
          <a:xfrm>
            <a:off x="6771092" y="4038914"/>
            <a:ext cx="3245312" cy="369332"/>
          </a:xfrm>
          <a:prstGeom prst="rect">
            <a:avLst/>
          </a:prstGeom>
          <a:noFill/>
        </p:spPr>
        <p:txBody>
          <a:bodyPr wrap="none" rtlCol="0">
            <a:spAutoFit/>
          </a:bodyPr>
          <a:lstStyle/>
          <a:p>
            <a:r>
              <a:rPr lang="en-US" b="1" dirty="0"/>
              <a:t>Temperature DANGER Zone</a:t>
            </a:r>
          </a:p>
        </p:txBody>
      </p:sp>
      <p:sp>
        <p:nvSpPr>
          <p:cNvPr id="5" name="Rectangle: Rounded Corners 4">
            <a:extLst>
              <a:ext uri="{FF2B5EF4-FFF2-40B4-BE49-F238E27FC236}">
                <a16:creationId xmlns:a16="http://schemas.microsoft.com/office/drawing/2014/main" id="{0FDB2EB2-91D6-4E6F-B581-965DD57705BF}"/>
              </a:ext>
            </a:extLst>
          </p:cNvPr>
          <p:cNvSpPr/>
          <p:nvPr/>
        </p:nvSpPr>
        <p:spPr>
          <a:xfrm>
            <a:off x="142875" y="6035551"/>
            <a:ext cx="11908455" cy="69413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t>WHY:  Food must be kept out of the TEMPERATURE DANGER ZONE and not be TIME-TEMPERATURE abused to prevent the growth of bacteria</a:t>
            </a:r>
          </a:p>
        </p:txBody>
      </p:sp>
      <p:sp>
        <p:nvSpPr>
          <p:cNvPr id="7" name="Rectangle: Rounded Corners 6">
            <a:extLst>
              <a:ext uri="{FF2B5EF4-FFF2-40B4-BE49-F238E27FC236}">
                <a16:creationId xmlns:a16="http://schemas.microsoft.com/office/drawing/2014/main" id="{EDDBEFD8-0882-40C8-A3AF-2A46BBC0BB1B}"/>
              </a:ext>
            </a:extLst>
          </p:cNvPr>
          <p:cNvSpPr/>
          <p:nvPr/>
        </p:nvSpPr>
        <p:spPr>
          <a:xfrm>
            <a:off x="142875" y="2615566"/>
            <a:ext cx="11906249" cy="69413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00" b="1" dirty="0"/>
          </a:p>
          <a:p>
            <a:r>
              <a:rPr lang="en-US" sz="1900" b="1" dirty="0"/>
              <a:t>WHY:  Wawa has Food Safety requirements for all suppliers and third–party logistic partners to reduce the risk of food being contaminated. </a:t>
            </a:r>
          </a:p>
          <a:p>
            <a:r>
              <a:rPr lang="en-US" sz="1900" b="1" dirty="0"/>
              <a:t>            </a:t>
            </a:r>
          </a:p>
        </p:txBody>
      </p:sp>
      <p:sp>
        <p:nvSpPr>
          <p:cNvPr id="6" name="Arrow: Right 5">
            <a:extLst>
              <a:ext uri="{FF2B5EF4-FFF2-40B4-BE49-F238E27FC236}">
                <a16:creationId xmlns:a16="http://schemas.microsoft.com/office/drawing/2014/main" id="{679795CE-EA4B-4B63-A087-6FF95D94330F}"/>
              </a:ext>
            </a:extLst>
          </p:cNvPr>
          <p:cNvSpPr/>
          <p:nvPr/>
        </p:nvSpPr>
        <p:spPr>
          <a:xfrm>
            <a:off x="9967684" y="4038914"/>
            <a:ext cx="564071" cy="3693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52511CED-E65B-4C4F-9923-5B23597819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750" y="4448211"/>
            <a:ext cx="1144337" cy="1189866"/>
          </a:xfrm>
          <a:prstGeom prst="rect">
            <a:avLst/>
          </a:prstGeom>
          <a:noFill/>
          <a:extLst>
            <a:ext uri="{909E8E84-426E-40DD-AFC4-6F175D3DCCD1}">
              <a14:hiddenFill xmlns:a14="http://schemas.microsoft.com/office/drawing/2010/main">
                <a:solidFill>
                  <a:srgbClr val="FFFFFF"/>
                </a:solidFill>
              </a14:hiddenFill>
            </a:ext>
          </a:extLst>
        </p:spPr>
      </p:pic>
      <p:sp>
        <p:nvSpPr>
          <p:cNvPr id="8" name="Arrow: Left 7">
            <a:extLst>
              <a:ext uri="{FF2B5EF4-FFF2-40B4-BE49-F238E27FC236}">
                <a16:creationId xmlns:a16="http://schemas.microsoft.com/office/drawing/2014/main" id="{169B411F-A31B-426F-9318-8B5C80302009}"/>
              </a:ext>
            </a:extLst>
          </p:cNvPr>
          <p:cNvSpPr/>
          <p:nvPr/>
        </p:nvSpPr>
        <p:spPr>
          <a:xfrm>
            <a:off x="7908133" y="5132410"/>
            <a:ext cx="344884" cy="337111"/>
          </a:xfrm>
          <a:prstGeom prst="lef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541DE93-AF15-4C8E-AF4B-A1E6D0FB575D}"/>
              </a:ext>
            </a:extLst>
          </p:cNvPr>
          <p:cNvSpPr txBox="1"/>
          <p:nvPr/>
        </p:nvSpPr>
        <p:spPr>
          <a:xfrm>
            <a:off x="8234930" y="5116342"/>
            <a:ext cx="3924985" cy="369332"/>
          </a:xfrm>
          <a:prstGeom prst="rect">
            <a:avLst/>
          </a:prstGeom>
          <a:noFill/>
        </p:spPr>
        <p:txBody>
          <a:bodyPr wrap="none" rtlCol="0">
            <a:spAutoFit/>
          </a:bodyPr>
          <a:lstStyle/>
          <a:p>
            <a:r>
              <a:rPr lang="en-US" b="1" dirty="0"/>
              <a:t>Limit TIME out of TEMPERATURE </a:t>
            </a:r>
          </a:p>
        </p:txBody>
      </p:sp>
    </p:spTree>
    <p:extLst>
      <p:ext uri="{BB962C8B-B14F-4D97-AF65-F5344CB8AC3E}">
        <p14:creationId xmlns:p14="http://schemas.microsoft.com/office/powerpoint/2010/main" val="163962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D16589-2D3A-4B30-91FB-95CBC7F437D4}"/>
              </a:ext>
            </a:extLst>
          </p:cNvPr>
          <p:cNvSpPr txBox="1"/>
          <p:nvPr/>
        </p:nvSpPr>
        <p:spPr>
          <a:xfrm>
            <a:off x="86936" y="1504987"/>
            <a:ext cx="10223229" cy="2862322"/>
          </a:xfrm>
          <a:prstGeom prst="rect">
            <a:avLst/>
          </a:prstGeom>
          <a:noFill/>
        </p:spPr>
        <p:txBody>
          <a:bodyPr wrap="square">
            <a:spAutoFit/>
          </a:bodyPr>
          <a:lstStyle/>
          <a:p>
            <a:r>
              <a:rPr lang="en-US" sz="2700" b="1" dirty="0"/>
              <a:t>How we prevent Foodborne Illness or Injury:</a:t>
            </a:r>
          </a:p>
          <a:p>
            <a:endParaRPr lang="en-US" sz="1000" b="1" dirty="0"/>
          </a:p>
          <a:p>
            <a:pPr marL="342900" indent="-342900">
              <a:buFont typeface="Arial" panose="020B0604020202020204" pitchFamily="34" charset="0"/>
              <a:buChar char="•"/>
            </a:pPr>
            <a:r>
              <a:rPr lang="en-US" sz="2500" b="1" dirty="0"/>
              <a:t>Keep it Clean &amp; Organized:</a:t>
            </a:r>
          </a:p>
          <a:p>
            <a:pPr marL="800100" lvl="1" indent="-342900">
              <a:buFont typeface="Courier New" panose="02070309020205020404" pitchFamily="49" charset="0"/>
              <a:buChar char="o"/>
            </a:pPr>
            <a:r>
              <a:rPr lang="en-US" sz="2000" dirty="0"/>
              <a:t>Food contact surfaces &amp; utensils are washed, rinsed and sanitized every 4 hours.</a:t>
            </a:r>
          </a:p>
          <a:p>
            <a:pPr marL="800100" lvl="1" indent="-342900">
              <a:buFont typeface="Courier New" panose="02070309020205020404" pitchFamily="49" charset="0"/>
              <a:buChar char="o"/>
            </a:pPr>
            <a:r>
              <a:rPr lang="en-US" sz="2000" dirty="0"/>
              <a:t>Sanitizer solution at 3 bay sink at correct concentration (150ppm to 400ppm).</a:t>
            </a:r>
          </a:p>
          <a:p>
            <a:pPr marL="800100" lvl="1" indent="-342900">
              <a:buFont typeface="Courier New" panose="02070309020205020404" pitchFamily="49" charset="0"/>
              <a:buChar char="o"/>
            </a:pPr>
            <a:r>
              <a:rPr lang="en-US" sz="2000" dirty="0"/>
              <a:t>Refillable S&amp;S Sanitizer buckets made correctly, and wipes used per job aids.</a:t>
            </a:r>
          </a:p>
          <a:p>
            <a:pPr marL="800100" lvl="1" indent="-342900">
              <a:buFont typeface="Courier New" panose="02070309020205020404" pitchFamily="49" charset="0"/>
              <a:buChar char="o"/>
            </a:pPr>
            <a:r>
              <a:rPr lang="en-US" sz="2000" dirty="0"/>
              <a:t>Clean equipment per job aids.</a:t>
            </a:r>
          </a:p>
          <a:p>
            <a:pPr lvl="1"/>
            <a:r>
              <a:rPr lang="en-US" sz="2000" dirty="0"/>
              <a:t> </a:t>
            </a:r>
          </a:p>
          <a:p>
            <a:pPr lvl="2"/>
            <a:endParaRPr lang="en-US" b="1" dirty="0"/>
          </a:p>
        </p:txBody>
      </p:sp>
      <p:sp>
        <p:nvSpPr>
          <p:cNvPr id="5" name="Rectangle: Rounded Corners 4">
            <a:extLst>
              <a:ext uri="{FF2B5EF4-FFF2-40B4-BE49-F238E27FC236}">
                <a16:creationId xmlns:a16="http://schemas.microsoft.com/office/drawing/2014/main" id="{598AF9DC-1C10-4373-98EC-BD4FF5582A20}"/>
              </a:ext>
            </a:extLst>
          </p:cNvPr>
          <p:cNvSpPr/>
          <p:nvPr/>
        </p:nvSpPr>
        <p:spPr>
          <a:xfrm>
            <a:off x="43468" y="5435168"/>
            <a:ext cx="12105064" cy="122301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t>WHY:  Food and Food contact surfaces must be washed, rinsed &amp; sanitized to remove contamination.</a:t>
            </a:r>
          </a:p>
          <a:p>
            <a:r>
              <a:rPr lang="en-US" sz="1900" b="1" dirty="0"/>
              <a:t>           Food or Food Contact surfaces can become CROSS-CONTAMINATED when bacteria/viruses</a:t>
            </a:r>
          </a:p>
          <a:p>
            <a:r>
              <a:rPr lang="en-US" sz="1900" b="1" dirty="0"/>
              <a:t>           are transferred from one surface/food to another.     </a:t>
            </a:r>
          </a:p>
        </p:txBody>
      </p:sp>
      <p:pic>
        <p:nvPicPr>
          <p:cNvPr id="6" name="Picture 2">
            <a:extLst>
              <a:ext uri="{FF2B5EF4-FFF2-40B4-BE49-F238E27FC236}">
                <a16:creationId xmlns:a16="http://schemas.microsoft.com/office/drawing/2014/main" id="{A735B397-BBCC-4D08-B45C-7A6CCC13168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0165" y="1447833"/>
            <a:ext cx="1675273" cy="1755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1A50A521-5FEE-4DE7-8EF6-FFA197D0DD2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2361" y="3484858"/>
            <a:ext cx="1675272" cy="15836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008FB56-5A5E-40E7-BE23-9621ED8E2AB1}"/>
              </a:ext>
            </a:extLst>
          </p:cNvPr>
          <p:cNvSpPr txBox="1"/>
          <p:nvPr/>
        </p:nvSpPr>
        <p:spPr>
          <a:xfrm>
            <a:off x="10112105" y="3221182"/>
            <a:ext cx="1873333" cy="276999"/>
          </a:xfrm>
          <a:prstGeom prst="rect">
            <a:avLst/>
          </a:prstGeom>
          <a:noFill/>
        </p:spPr>
        <p:txBody>
          <a:bodyPr wrap="none" rtlCol="0">
            <a:spAutoFit/>
          </a:bodyPr>
          <a:lstStyle/>
          <a:p>
            <a:r>
              <a:rPr lang="en-US" sz="1200" b="1" dirty="0"/>
              <a:t>Wash, Rinse &amp; Sanitize</a:t>
            </a:r>
          </a:p>
        </p:txBody>
      </p:sp>
      <p:sp>
        <p:nvSpPr>
          <p:cNvPr id="9" name="TextBox 8">
            <a:extLst>
              <a:ext uri="{FF2B5EF4-FFF2-40B4-BE49-F238E27FC236}">
                <a16:creationId xmlns:a16="http://schemas.microsoft.com/office/drawing/2014/main" id="{A9336494-64CD-4EA1-AF6C-EDD0AF004097}"/>
              </a:ext>
            </a:extLst>
          </p:cNvPr>
          <p:cNvSpPr txBox="1"/>
          <p:nvPr/>
        </p:nvSpPr>
        <p:spPr>
          <a:xfrm>
            <a:off x="9587025" y="5068492"/>
            <a:ext cx="2398413" cy="276999"/>
          </a:xfrm>
          <a:prstGeom prst="rect">
            <a:avLst/>
          </a:prstGeom>
          <a:noFill/>
        </p:spPr>
        <p:txBody>
          <a:bodyPr wrap="none" rtlCol="0">
            <a:spAutoFit/>
          </a:bodyPr>
          <a:lstStyle/>
          <a:p>
            <a:r>
              <a:rPr lang="en-US" sz="1200" b="1" dirty="0"/>
              <a:t>Prevent Cross- Contamination</a:t>
            </a:r>
          </a:p>
        </p:txBody>
      </p:sp>
      <p:sp>
        <p:nvSpPr>
          <p:cNvPr id="11" name="Title 10">
            <a:extLst>
              <a:ext uri="{FF2B5EF4-FFF2-40B4-BE49-F238E27FC236}">
                <a16:creationId xmlns:a16="http://schemas.microsoft.com/office/drawing/2014/main" id="{4E2742BF-FF67-4C96-96B0-1B91345AE428}"/>
              </a:ext>
            </a:extLst>
          </p:cNvPr>
          <p:cNvSpPr>
            <a:spLocks noGrp="1"/>
          </p:cNvSpPr>
          <p:nvPr>
            <p:ph type="ctrTitle"/>
          </p:nvPr>
        </p:nvSpPr>
        <p:spPr>
          <a:xfrm>
            <a:off x="2299854" y="92985"/>
            <a:ext cx="9421091" cy="1077850"/>
          </a:xfrm>
        </p:spPr>
        <p:txBody>
          <a:bodyPr>
            <a:noAutofit/>
          </a:bodyPr>
          <a:lstStyle/>
          <a:p>
            <a:r>
              <a:rPr lang="en-US" sz="4000" b="1" dirty="0"/>
              <a:t>Food Safety Standards in our stores</a:t>
            </a:r>
            <a:endParaRPr lang="en-US" sz="4000" dirty="0"/>
          </a:p>
        </p:txBody>
      </p:sp>
    </p:spTree>
    <p:extLst>
      <p:ext uri="{BB962C8B-B14F-4D97-AF65-F5344CB8AC3E}">
        <p14:creationId xmlns:p14="http://schemas.microsoft.com/office/powerpoint/2010/main" val="349289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01E6AF-45DF-4E90-9730-7BC3B7EAD563}"/>
              </a:ext>
            </a:extLst>
          </p:cNvPr>
          <p:cNvSpPr txBox="1"/>
          <p:nvPr/>
        </p:nvSpPr>
        <p:spPr>
          <a:xfrm>
            <a:off x="175990" y="1313018"/>
            <a:ext cx="9750425" cy="5062924"/>
          </a:xfrm>
          <a:prstGeom prst="rect">
            <a:avLst/>
          </a:prstGeom>
          <a:noFill/>
        </p:spPr>
        <p:txBody>
          <a:bodyPr wrap="square">
            <a:spAutoFit/>
          </a:bodyPr>
          <a:lstStyle/>
          <a:p>
            <a:r>
              <a:rPr lang="en-US" sz="2700" b="1" dirty="0"/>
              <a:t>How we prevent Foodborne Illness or Injury:</a:t>
            </a:r>
          </a:p>
          <a:p>
            <a:endParaRPr lang="en-US" sz="500" b="1" dirty="0"/>
          </a:p>
          <a:p>
            <a:endParaRPr lang="en-US" sz="800" b="1" dirty="0"/>
          </a:p>
          <a:p>
            <a:pPr marL="342900" indent="-342900">
              <a:buFont typeface="Arial" panose="020B0604020202020204" pitchFamily="34" charset="0"/>
              <a:buChar char="•"/>
            </a:pPr>
            <a:r>
              <a:rPr lang="en-US" sz="2500" b="1" dirty="0"/>
              <a:t>Work Healthy &amp; Safe:</a:t>
            </a:r>
          </a:p>
          <a:p>
            <a:pPr marL="742950" lvl="1" indent="-285750">
              <a:buFont typeface="Courier New" panose="02070309020205020404" pitchFamily="49" charset="0"/>
              <a:buChar char="o"/>
            </a:pPr>
            <a:r>
              <a:rPr lang="en-US" sz="2000" dirty="0"/>
              <a:t>Do not come to work when sick.</a:t>
            </a:r>
          </a:p>
          <a:p>
            <a:pPr marL="742950" lvl="1" indent="-285750">
              <a:buFont typeface="Courier New" panose="02070309020205020404" pitchFamily="49" charset="0"/>
              <a:buChar char="o"/>
            </a:pPr>
            <a:r>
              <a:rPr lang="en-US" sz="2000" dirty="0"/>
              <a:t>Complete the Annual Associate Health Agreement and refer to </a:t>
            </a:r>
            <a:r>
              <a:rPr lang="en-US" sz="2000" dirty="0" err="1"/>
              <a:t>Reflexis</a:t>
            </a:r>
            <a:r>
              <a:rPr lang="en-US" sz="2000" dirty="0"/>
              <a:t> (time clock) Associate Health timecard to stay up-to-date with reportable illnesses &amp; symptoms that must be reported to the MOD.</a:t>
            </a:r>
          </a:p>
          <a:p>
            <a:pPr marL="742950" lvl="1" indent="-285750">
              <a:buFont typeface="Courier New" panose="02070309020205020404" pitchFamily="49" charset="0"/>
              <a:buChar char="o"/>
            </a:pPr>
            <a:r>
              <a:rPr lang="en-US" sz="2000" dirty="0"/>
              <a:t>Ensure all wounds are covered on hands and wrist.</a:t>
            </a:r>
          </a:p>
          <a:p>
            <a:pPr marL="742950" lvl="1" indent="-285750">
              <a:buFont typeface="Courier New" panose="02070309020205020404" pitchFamily="49" charset="0"/>
              <a:buChar char="o"/>
            </a:pPr>
            <a:r>
              <a:rPr lang="en-US" sz="2000" dirty="0"/>
              <a:t> </a:t>
            </a:r>
            <a:r>
              <a:rPr lang="en-US" sz="2000" dirty="0">
                <a:hlinkClick r:id="rId3"/>
              </a:rPr>
              <a:t>Wash hands correctly</a:t>
            </a:r>
            <a:r>
              <a:rPr lang="en-US" sz="2000" dirty="0"/>
              <a:t> and wear foodservice gloves when handling food and food contact surfaces:</a:t>
            </a:r>
          </a:p>
          <a:p>
            <a:pPr marL="1257300" lvl="2" indent="-342900">
              <a:buFont typeface="Wingdings" panose="05000000000000000000" pitchFamily="2" charset="2"/>
              <a:buChar char="Ø"/>
            </a:pPr>
            <a:r>
              <a:rPr lang="en-US" sz="2000" dirty="0"/>
              <a:t>For Non-Ready to Eat Foods (Hash Browns &amp; Fries) wash hands and change gloves after handling. Option to use a quick sheet to limit handling.   </a:t>
            </a:r>
          </a:p>
          <a:p>
            <a:pPr marL="1257300" lvl="2" indent="-342900">
              <a:buFont typeface="Wingdings" panose="05000000000000000000" pitchFamily="2" charset="2"/>
              <a:buChar char="Ø"/>
            </a:pPr>
            <a:r>
              <a:rPr lang="en-US" sz="2000" dirty="0"/>
              <a:t>Use utensils per job aids to limit handling of foods. </a:t>
            </a:r>
          </a:p>
          <a:p>
            <a:pPr marL="742950" lvl="1" indent="-285750">
              <a:buFont typeface="Courier New" panose="02070309020205020404" pitchFamily="49" charset="0"/>
              <a:buChar char="o"/>
            </a:pPr>
            <a:endParaRPr lang="en-US" sz="2000" dirty="0"/>
          </a:p>
          <a:p>
            <a:pPr marL="742950" lvl="1" indent="-285750">
              <a:buFont typeface="Courier New" panose="02070309020205020404" pitchFamily="49" charset="0"/>
              <a:buChar char="o"/>
            </a:pPr>
            <a:endParaRPr lang="en-US" dirty="0"/>
          </a:p>
        </p:txBody>
      </p:sp>
      <p:sp>
        <p:nvSpPr>
          <p:cNvPr id="9" name="Rectangle: Rounded Corners 8">
            <a:extLst>
              <a:ext uri="{FF2B5EF4-FFF2-40B4-BE49-F238E27FC236}">
                <a16:creationId xmlns:a16="http://schemas.microsoft.com/office/drawing/2014/main" id="{297039EF-47F3-43E7-B27A-18D39758B443}"/>
              </a:ext>
            </a:extLst>
          </p:cNvPr>
          <p:cNvSpPr/>
          <p:nvPr/>
        </p:nvSpPr>
        <p:spPr>
          <a:xfrm>
            <a:off x="175990" y="5793918"/>
            <a:ext cx="11840020" cy="96519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t>WHY:  Food can become contaminated if you come to work sick. Hands must be washed after using</a:t>
            </a:r>
          </a:p>
          <a:p>
            <a:r>
              <a:rPr lang="en-US" sz="1900" b="1" dirty="0"/>
              <a:t>           the restroom and prior to starting foodservice tasks to prevent food &amp; surfaces from</a:t>
            </a:r>
          </a:p>
          <a:p>
            <a:r>
              <a:rPr lang="en-US" sz="1900" b="1" dirty="0"/>
              <a:t>           becoming contaminated.</a:t>
            </a:r>
          </a:p>
        </p:txBody>
      </p:sp>
      <p:pic>
        <p:nvPicPr>
          <p:cNvPr id="3078" name="Picture 6">
            <a:extLst>
              <a:ext uri="{FF2B5EF4-FFF2-40B4-BE49-F238E27FC236}">
                <a16:creationId xmlns:a16="http://schemas.microsoft.com/office/drawing/2014/main" id="{D74A7840-1507-4E2D-AE0C-DBFA9B51C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1491" y="1520351"/>
            <a:ext cx="1838158" cy="19256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9C7FDFB-CF6F-48B5-8940-FB9F768439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1491" y="3657133"/>
            <a:ext cx="1838158" cy="192569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0">
            <a:extLst>
              <a:ext uri="{FF2B5EF4-FFF2-40B4-BE49-F238E27FC236}">
                <a16:creationId xmlns:a16="http://schemas.microsoft.com/office/drawing/2014/main" id="{6AC6BA1E-ADE7-4901-AF67-436D6A75985F}"/>
              </a:ext>
            </a:extLst>
          </p:cNvPr>
          <p:cNvSpPr>
            <a:spLocks noGrp="1"/>
          </p:cNvSpPr>
          <p:nvPr>
            <p:ph type="ctrTitle"/>
          </p:nvPr>
        </p:nvSpPr>
        <p:spPr>
          <a:xfrm>
            <a:off x="1757363" y="-92075"/>
            <a:ext cx="10675937" cy="1222375"/>
          </a:xfrm>
        </p:spPr>
        <p:txBody>
          <a:bodyPr>
            <a:noAutofit/>
          </a:bodyPr>
          <a:lstStyle/>
          <a:p>
            <a:r>
              <a:rPr lang="en-US" sz="4000" b="1" dirty="0"/>
              <a:t>Food Safety Standards in our stores</a:t>
            </a:r>
            <a:endParaRPr lang="en-US" sz="4000" dirty="0"/>
          </a:p>
        </p:txBody>
      </p:sp>
    </p:spTree>
    <p:extLst>
      <p:ext uri="{BB962C8B-B14F-4D97-AF65-F5344CB8AC3E}">
        <p14:creationId xmlns:p14="http://schemas.microsoft.com/office/powerpoint/2010/main" val="374051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EA07-81D1-4A76-806D-5549ECE7019D}"/>
              </a:ext>
            </a:extLst>
          </p:cNvPr>
          <p:cNvSpPr>
            <a:spLocks noGrp="1"/>
          </p:cNvSpPr>
          <p:nvPr>
            <p:ph type="ctrTitle"/>
          </p:nvPr>
        </p:nvSpPr>
        <p:spPr/>
        <p:txBody>
          <a:bodyPr>
            <a:normAutofit/>
          </a:bodyPr>
          <a:lstStyle/>
          <a:p>
            <a:r>
              <a:rPr lang="en-US" sz="4800" b="1" dirty="0"/>
              <a:t>Associate Health Agreement</a:t>
            </a:r>
          </a:p>
        </p:txBody>
      </p:sp>
      <p:sp>
        <p:nvSpPr>
          <p:cNvPr id="3" name="Content Placeholder 2">
            <a:extLst>
              <a:ext uri="{FF2B5EF4-FFF2-40B4-BE49-F238E27FC236}">
                <a16:creationId xmlns:a16="http://schemas.microsoft.com/office/drawing/2014/main" id="{72BD8A5C-98DB-4E28-9107-EFECF3F5320B}"/>
              </a:ext>
            </a:extLst>
          </p:cNvPr>
          <p:cNvSpPr txBox="1">
            <a:spLocks/>
          </p:cNvSpPr>
          <p:nvPr/>
        </p:nvSpPr>
        <p:spPr>
          <a:xfrm>
            <a:off x="838200" y="1825625"/>
            <a:ext cx="6128084"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Associates agree to notify their MOD if they experience: </a:t>
            </a:r>
          </a:p>
          <a:p>
            <a:pPr lvl="1"/>
            <a:r>
              <a:rPr lang="en-US"/>
              <a:t>Any symptoms consistent with a contagious illness</a:t>
            </a:r>
          </a:p>
          <a:p>
            <a:pPr lvl="1"/>
            <a:r>
              <a:rPr lang="en-US"/>
              <a:t>Contagious illnesses that require work restrictions per the FDA Food Code, health department, or a medical doctor</a:t>
            </a:r>
          </a:p>
          <a:p>
            <a:pPr lvl="1"/>
            <a:r>
              <a:rPr lang="en-US"/>
              <a:t>High-risk exposures to contagious illnesses that require work restrictions per the FDA Food Code, health department, or medical doctor</a:t>
            </a:r>
          </a:p>
          <a:p>
            <a:pPr lvl="1"/>
            <a:endParaRPr lang="en-US"/>
          </a:p>
          <a:p>
            <a:pPr marL="0" indent="0">
              <a:buFont typeface="Arial" panose="020B0604020202020204" pitchFamily="34" charset="0"/>
              <a:buNone/>
            </a:pPr>
            <a:r>
              <a:rPr lang="en-US"/>
              <a:t>Associates are required to sign this agreement upon hire and annually</a:t>
            </a:r>
            <a:endParaRPr lang="en-US" dirty="0"/>
          </a:p>
        </p:txBody>
      </p:sp>
      <p:pic>
        <p:nvPicPr>
          <p:cNvPr id="4" name="Picture 3">
            <a:extLst>
              <a:ext uri="{FF2B5EF4-FFF2-40B4-BE49-F238E27FC236}">
                <a16:creationId xmlns:a16="http://schemas.microsoft.com/office/drawing/2014/main" id="{DCF8D8C1-A3F9-4381-B483-839E8EC1CF2A}"/>
              </a:ext>
            </a:extLst>
          </p:cNvPr>
          <p:cNvPicPr>
            <a:picLocks noChangeAspect="1"/>
          </p:cNvPicPr>
          <p:nvPr/>
        </p:nvPicPr>
        <p:blipFill>
          <a:blip r:embed="rId2"/>
          <a:stretch>
            <a:fillRect/>
          </a:stretch>
        </p:blipFill>
        <p:spPr>
          <a:xfrm>
            <a:off x="7456249" y="1680243"/>
            <a:ext cx="4203766" cy="4812632"/>
          </a:xfrm>
          <a:prstGeom prst="rect">
            <a:avLst/>
          </a:prstGeom>
        </p:spPr>
      </p:pic>
    </p:spTree>
    <p:extLst>
      <p:ext uri="{BB962C8B-B14F-4D97-AF65-F5344CB8AC3E}">
        <p14:creationId xmlns:p14="http://schemas.microsoft.com/office/powerpoint/2010/main" val="187936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32B0-2A40-42F7-8183-4F869B829FA7}"/>
              </a:ext>
            </a:extLst>
          </p:cNvPr>
          <p:cNvSpPr>
            <a:spLocks noGrp="1"/>
          </p:cNvSpPr>
          <p:nvPr>
            <p:ph type="ctrTitle"/>
          </p:nvPr>
        </p:nvSpPr>
        <p:spPr/>
        <p:txBody>
          <a:bodyPr/>
          <a:lstStyle/>
          <a:p>
            <a:r>
              <a:rPr lang="en-US"/>
              <a:t>Reflexis Daily Health Check</a:t>
            </a:r>
            <a:endParaRPr lang="en-US" dirty="0"/>
          </a:p>
        </p:txBody>
      </p:sp>
      <p:sp>
        <p:nvSpPr>
          <p:cNvPr id="3" name="Content Placeholder 2">
            <a:extLst>
              <a:ext uri="{FF2B5EF4-FFF2-40B4-BE49-F238E27FC236}">
                <a16:creationId xmlns:a16="http://schemas.microsoft.com/office/drawing/2014/main" id="{1DDBBDEC-DF74-4CA7-92E8-D04B9B1872D3}"/>
              </a:ext>
            </a:extLst>
          </p:cNvPr>
          <p:cNvSpPr txBox="1">
            <a:spLocks/>
          </p:cNvSpPr>
          <p:nvPr/>
        </p:nvSpPr>
        <p:spPr>
          <a:xfrm>
            <a:off x="838200" y="1825625"/>
            <a:ext cx="5181600"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Associates will complete their daily Health Check in Reflexis when they clock in for their shift.</a:t>
            </a:r>
          </a:p>
          <a:p>
            <a:r>
              <a:rPr lang="en-US" sz="2400"/>
              <a:t>The Health Questions include:</a:t>
            </a:r>
          </a:p>
          <a:p>
            <a:pPr marL="914400" lvl="1" indent="-457200">
              <a:buFont typeface="+mj-lt"/>
              <a:buAutoNum type="arabicPeriod"/>
            </a:pPr>
            <a:r>
              <a:rPr lang="en-US" sz="2200"/>
              <a:t>Do you have any new symptoms of illness?</a:t>
            </a:r>
          </a:p>
          <a:p>
            <a:pPr marL="914400" lvl="1" indent="-457200">
              <a:buFont typeface="+mj-lt"/>
              <a:buAutoNum type="arabicPeriod"/>
            </a:pPr>
            <a:r>
              <a:rPr lang="en-US" sz="2200"/>
              <a:t>Do you have a confirmed contagious illness?</a:t>
            </a:r>
          </a:p>
          <a:p>
            <a:pPr marL="914400" lvl="1" indent="-457200">
              <a:buFont typeface="+mj-lt"/>
              <a:buAutoNum type="arabicPeriod"/>
            </a:pPr>
            <a:r>
              <a:rPr lang="en-US" sz="2200"/>
              <a:t>Does someone at home have a contagious illness?</a:t>
            </a:r>
          </a:p>
          <a:p>
            <a:r>
              <a:rPr lang="en-US" sz="2400"/>
              <a:t>If an associate answers ‘Yes’ to any of the questions, they must inform the MOD that they are unable to clock-in. </a:t>
            </a:r>
          </a:p>
          <a:p>
            <a:r>
              <a:rPr lang="en-US" sz="2400"/>
              <a:t>Use the </a:t>
            </a:r>
            <a:r>
              <a:rPr lang="en-US" sz="2400">
                <a:hlinkClick r:id="rId2"/>
              </a:rPr>
              <a:t>Illness Exclusion Criteria Cheat Sheet </a:t>
            </a:r>
            <a:r>
              <a:rPr lang="en-US" sz="2400"/>
              <a:t>on the </a:t>
            </a:r>
            <a:r>
              <a:rPr lang="en-US" sz="2400">
                <a:hlinkClick r:id="rId3"/>
              </a:rPr>
              <a:t>Associate Health Resources </a:t>
            </a:r>
            <a:r>
              <a:rPr lang="en-US" sz="2400"/>
              <a:t>page to assist you in providing the correct information to your associate</a:t>
            </a:r>
          </a:p>
          <a:p>
            <a:pPr marL="0" indent="0">
              <a:buFont typeface="Arial" panose="020B0604020202020204" pitchFamily="34" charset="0"/>
              <a:buNone/>
            </a:pPr>
            <a:endParaRPr lang="en-US" dirty="0"/>
          </a:p>
        </p:txBody>
      </p:sp>
      <p:pic>
        <p:nvPicPr>
          <p:cNvPr id="4" name="Picture 3">
            <a:extLst>
              <a:ext uri="{FF2B5EF4-FFF2-40B4-BE49-F238E27FC236}">
                <a16:creationId xmlns:a16="http://schemas.microsoft.com/office/drawing/2014/main" id="{D642393E-738B-4C47-B49A-6B7A238FB09B}"/>
              </a:ext>
            </a:extLst>
          </p:cNvPr>
          <p:cNvPicPr>
            <a:picLocks noChangeAspect="1"/>
          </p:cNvPicPr>
          <p:nvPr/>
        </p:nvPicPr>
        <p:blipFill>
          <a:blip r:embed="rId4"/>
          <a:stretch>
            <a:fillRect/>
          </a:stretch>
        </p:blipFill>
        <p:spPr>
          <a:xfrm>
            <a:off x="6555684" y="1825625"/>
            <a:ext cx="4910275" cy="4269844"/>
          </a:xfrm>
          <a:prstGeom prst="rect">
            <a:avLst/>
          </a:prstGeom>
        </p:spPr>
      </p:pic>
    </p:spTree>
    <p:extLst>
      <p:ext uri="{BB962C8B-B14F-4D97-AF65-F5344CB8AC3E}">
        <p14:creationId xmlns:p14="http://schemas.microsoft.com/office/powerpoint/2010/main" val="1518334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2931</Words>
  <Application>Microsoft Office PowerPoint</Application>
  <PresentationFormat>Widescreen</PresentationFormat>
  <Paragraphs>232</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Wingdings</vt:lpstr>
      <vt:lpstr>Office Theme</vt:lpstr>
      <vt:lpstr>PowerPoint Presentation</vt:lpstr>
      <vt:lpstr>PowerPoint Presentation</vt:lpstr>
      <vt:lpstr>How Food Safety &amp; Safety is built into our Supply Chain &amp; Store Processes</vt:lpstr>
      <vt:lpstr>Wawa Food Safety Standards Summary</vt:lpstr>
      <vt:lpstr> Food Safety Standards in our stores</vt:lpstr>
      <vt:lpstr>Food Safety Standards in our stores</vt:lpstr>
      <vt:lpstr>Food Safety Standards in our stores</vt:lpstr>
      <vt:lpstr>Associate Health Agreement</vt:lpstr>
      <vt:lpstr>Reflexis Daily Health Check</vt:lpstr>
      <vt:lpstr>Food Safety and Risk Audit </vt:lpstr>
      <vt:lpstr>Food Safety and Risk Audit </vt:lpstr>
      <vt:lpstr>Calibration</vt:lpstr>
      <vt:lpstr>Food Safety &amp; Safety Vision</vt:lpstr>
      <vt:lpstr>Key Leadership Food Safety &amp; Safety Behaviors</vt:lpstr>
      <vt:lpstr>Regulatory Compliance</vt:lpstr>
      <vt:lpstr>PowerPoint Presentation</vt:lpstr>
      <vt:lpstr>QUESTIONS AND ANSWERS </vt:lpstr>
    </vt:vector>
  </TitlesOfParts>
  <Company>Wawa,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Friel, Caroline</dc:creator>
  <cp:lastModifiedBy>Friel, Caroline</cp:lastModifiedBy>
  <cp:revision>42</cp:revision>
  <dcterms:created xsi:type="dcterms:W3CDTF">2023-01-25T19:09:04Z</dcterms:created>
  <dcterms:modified xsi:type="dcterms:W3CDTF">2023-01-29T18:38:49Z</dcterms:modified>
</cp:coreProperties>
</file>